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1A5FB4"/>
    <a:srgbClr val="F69C19"/>
    <a:srgbClr val="DD1366"/>
    <a:srgbClr val="1B5A9D"/>
    <a:srgbClr val="59C5E3"/>
    <a:srgbClr val="814F35"/>
    <a:srgbClr val="3593C6"/>
    <a:srgbClr val="05285F"/>
    <a:srgbClr val="120E0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724"/>
    <p:restoredTop sz="96352"/>
  </p:normalViewPr>
  <p:slideViewPr>
    <p:cSldViewPr snapToGrid="0" snapToObjects="1">
      <p:cViewPr varScale="1">
        <p:scale>
          <a:sx n="82" d="100"/>
          <a:sy n="82" d="100"/>
        </p:scale>
        <p:origin x="3680" y="17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261959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489181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44326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943105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8ADE22D-FC7B-804B-89C8-42E9AB2A27C3}" type="datetimeFigureOut">
              <a:rPr lang="fr-FR" smtClean="0"/>
              <a:t>21/01/2021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601948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023387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8ADE22D-FC7B-804B-89C8-42E9AB2A27C3}" type="datetimeFigureOut">
              <a:rPr lang="fr-FR" smtClean="0"/>
              <a:t>21/01/2021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4256645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8ADE22D-FC7B-804B-89C8-42E9AB2A27C3}" type="datetimeFigureOut">
              <a:rPr lang="fr-FR" smtClean="0"/>
              <a:t>21/01/2021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3003646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8ADE22D-FC7B-804B-89C8-42E9AB2A27C3}" type="datetimeFigureOut">
              <a:rPr lang="fr-FR" smtClean="0"/>
              <a:t>21/01/2021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190603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2322514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8ADE22D-FC7B-804B-89C8-42E9AB2A27C3}" type="datetimeFigureOut">
              <a:rPr lang="fr-FR" smtClean="0"/>
              <a:t>21/01/2021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BD0BC63-4D46-7B49-B9B5-616CA7D2F861}" type="slidenum">
              <a:rPr lang="fr-FR" smtClean="0"/>
              <a:t>‹N°›</a:t>
            </a:fld>
            <a:endParaRPr lang="fr-FR"/>
          </a:p>
        </p:txBody>
      </p:sp>
    </p:spTree>
    <p:extLst>
      <p:ext uri="{BB962C8B-B14F-4D97-AF65-F5344CB8AC3E}">
        <p14:creationId xmlns:p14="http://schemas.microsoft.com/office/powerpoint/2010/main" val="1847910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38ADE22D-FC7B-804B-89C8-42E9AB2A27C3}" type="datetimeFigureOut">
              <a:rPr lang="fr-FR" smtClean="0"/>
              <a:t>21/01/2021</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1BD0BC63-4D46-7B49-B9B5-616CA7D2F861}" type="slidenum">
              <a:rPr lang="fr-FR" smtClean="0"/>
              <a:t>‹N°›</a:t>
            </a:fld>
            <a:endParaRPr lang="fr-FR"/>
          </a:p>
        </p:txBody>
      </p:sp>
    </p:spTree>
    <p:extLst>
      <p:ext uri="{BB962C8B-B14F-4D97-AF65-F5344CB8AC3E}">
        <p14:creationId xmlns:p14="http://schemas.microsoft.com/office/powerpoint/2010/main" val="276179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www.exemple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8" name="Image 147">
            <a:extLst>
              <a:ext uri="{FF2B5EF4-FFF2-40B4-BE49-F238E27FC236}">
                <a16:creationId xmlns:a16="http://schemas.microsoft.com/office/drawing/2014/main" id="{2BF596A1-3BE8-1944-9678-D9B9C418648B}"/>
              </a:ext>
            </a:extLst>
          </p:cNvPr>
          <p:cNvPicPr>
            <a:picLocks noChangeAspect="1"/>
          </p:cNvPicPr>
          <p:nvPr/>
        </p:nvPicPr>
        <p:blipFill rotWithShape="1">
          <a:blip r:embed="rId2"/>
          <a:srcRect t="79507"/>
          <a:stretch/>
        </p:blipFill>
        <p:spPr>
          <a:xfrm>
            <a:off x="0" y="10168442"/>
            <a:ext cx="7562850" cy="527828"/>
          </a:xfrm>
          <a:prstGeom prst="rect">
            <a:avLst/>
          </a:prstGeom>
        </p:spPr>
      </p:pic>
      <p:pic>
        <p:nvPicPr>
          <p:cNvPr id="7" name="Image 6">
            <a:extLst>
              <a:ext uri="{FF2B5EF4-FFF2-40B4-BE49-F238E27FC236}">
                <a16:creationId xmlns:a16="http://schemas.microsoft.com/office/drawing/2014/main" id="{69B190F9-902C-ED45-ACDF-A7B7D87FD3B3}"/>
              </a:ext>
            </a:extLst>
          </p:cNvPr>
          <p:cNvPicPr>
            <a:picLocks noChangeAspect="1"/>
          </p:cNvPicPr>
          <p:nvPr/>
        </p:nvPicPr>
        <p:blipFill>
          <a:blip r:embed="rId2"/>
          <a:stretch>
            <a:fillRect/>
          </a:stretch>
        </p:blipFill>
        <p:spPr>
          <a:xfrm>
            <a:off x="0" y="3131"/>
            <a:ext cx="7562850" cy="2575691"/>
          </a:xfrm>
          <a:prstGeom prst="rect">
            <a:avLst/>
          </a:prstGeom>
        </p:spPr>
      </p:pic>
      <p:sp>
        <p:nvSpPr>
          <p:cNvPr id="243" name="Rectangle 242">
            <a:extLst>
              <a:ext uri="{FF2B5EF4-FFF2-40B4-BE49-F238E27FC236}">
                <a16:creationId xmlns:a16="http://schemas.microsoft.com/office/drawing/2014/main" id="{A9D987CC-7B1A-B84F-84EE-937F5427EC8C}"/>
              </a:ext>
            </a:extLst>
          </p:cNvPr>
          <p:cNvSpPr/>
          <p:nvPr/>
        </p:nvSpPr>
        <p:spPr>
          <a:xfrm>
            <a:off x="4970957" y="7713885"/>
            <a:ext cx="1976725" cy="2176887"/>
          </a:xfrm>
          <a:prstGeom prst="rect">
            <a:avLst/>
          </a:prstGeom>
          <a:solidFill>
            <a:srgbClr val="1A5FB4">
              <a:alpha val="14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42" name="Rectangle 241">
            <a:extLst>
              <a:ext uri="{FF2B5EF4-FFF2-40B4-BE49-F238E27FC236}">
                <a16:creationId xmlns:a16="http://schemas.microsoft.com/office/drawing/2014/main" id="{3EF23DC7-860C-8C4F-B783-0D1A85AAC207}"/>
              </a:ext>
            </a:extLst>
          </p:cNvPr>
          <p:cNvSpPr/>
          <p:nvPr/>
        </p:nvSpPr>
        <p:spPr>
          <a:xfrm>
            <a:off x="2819186" y="7713886"/>
            <a:ext cx="1976725" cy="2176887"/>
          </a:xfrm>
          <a:prstGeom prst="rect">
            <a:avLst/>
          </a:prstGeom>
          <a:solidFill>
            <a:srgbClr val="1A5FB4">
              <a:alpha val="14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solidFill>
                <a:schemeClr val="tx1">
                  <a:lumMod val="65000"/>
                  <a:lumOff val="35000"/>
                </a:schemeClr>
              </a:solidFill>
            </a:endParaRPr>
          </a:p>
        </p:txBody>
      </p:sp>
      <p:sp>
        <p:nvSpPr>
          <p:cNvPr id="3" name="Rectangle 2">
            <a:extLst>
              <a:ext uri="{FF2B5EF4-FFF2-40B4-BE49-F238E27FC236}">
                <a16:creationId xmlns:a16="http://schemas.microsoft.com/office/drawing/2014/main" id="{20496C66-8D69-A443-ACEE-7A6683F07CA9}"/>
              </a:ext>
            </a:extLst>
          </p:cNvPr>
          <p:cNvSpPr/>
          <p:nvPr/>
        </p:nvSpPr>
        <p:spPr>
          <a:xfrm>
            <a:off x="667415" y="7706253"/>
            <a:ext cx="1976725" cy="2176887"/>
          </a:xfrm>
          <a:prstGeom prst="rect">
            <a:avLst/>
          </a:prstGeom>
          <a:solidFill>
            <a:srgbClr val="1A5FB4">
              <a:alpha val="14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 name="Oval 16">
            <a:extLst>
              <a:ext uri="{FF2B5EF4-FFF2-40B4-BE49-F238E27FC236}">
                <a16:creationId xmlns:a16="http://schemas.microsoft.com/office/drawing/2014/main" id="{5662C1BE-0AEA-224C-BD35-830B14EBE0C3}"/>
              </a:ext>
            </a:extLst>
          </p:cNvPr>
          <p:cNvSpPr/>
          <p:nvPr/>
        </p:nvSpPr>
        <p:spPr>
          <a:xfrm>
            <a:off x="3004252" y="593180"/>
            <a:ext cx="1473554" cy="1394771"/>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rtlCol="0" anchor="ctr"/>
          <a:lstStyle/>
          <a:p>
            <a:pPr algn="ctr"/>
            <a:r>
              <a:rPr lang="en-PH" sz="1400" b="1" dirty="0">
                <a:solidFill>
                  <a:schemeClr val="tx1">
                    <a:lumMod val="50000"/>
                    <a:lumOff val="50000"/>
                  </a:schemeClr>
                </a:solidFill>
              </a:rPr>
              <a:t>VOTRE</a:t>
            </a:r>
          </a:p>
          <a:p>
            <a:pPr algn="ctr"/>
            <a:r>
              <a:rPr lang="en-PH" sz="1400" b="1" dirty="0">
                <a:solidFill>
                  <a:schemeClr val="tx1">
                    <a:lumMod val="50000"/>
                    <a:lumOff val="50000"/>
                  </a:schemeClr>
                </a:solidFill>
              </a:rPr>
              <a:t>PHOTO</a:t>
            </a:r>
          </a:p>
        </p:txBody>
      </p:sp>
      <p:pic>
        <p:nvPicPr>
          <p:cNvPr id="27" name="Picture 3">
            <a:extLst>
              <a:ext uri="{FF2B5EF4-FFF2-40B4-BE49-F238E27FC236}">
                <a16:creationId xmlns:a16="http://schemas.microsoft.com/office/drawing/2014/main" id="{63FFF5A8-4F78-134E-A48A-9704797647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7231" y="712419"/>
            <a:ext cx="243074" cy="243074"/>
          </a:xfrm>
          <a:prstGeom prst="rect">
            <a:avLst/>
          </a:prstGeom>
        </p:spPr>
      </p:pic>
      <p:pic>
        <p:nvPicPr>
          <p:cNvPr id="28" name="Picture 4">
            <a:extLst>
              <a:ext uri="{FF2B5EF4-FFF2-40B4-BE49-F238E27FC236}">
                <a16:creationId xmlns:a16="http://schemas.microsoft.com/office/drawing/2014/main" id="{C4F82520-CAB7-0B44-80DA-46C26A061F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7232" y="1010357"/>
            <a:ext cx="243464" cy="243464"/>
          </a:xfrm>
          <a:prstGeom prst="rect">
            <a:avLst/>
          </a:prstGeom>
        </p:spPr>
      </p:pic>
      <p:sp>
        <p:nvSpPr>
          <p:cNvPr id="29" name="TextBox 7">
            <a:extLst>
              <a:ext uri="{FF2B5EF4-FFF2-40B4-BE49-F238E27FC236}">
                <a16:creationId xmlns:a16="http://schemas.microsoft.com/office/drawing/2014/main" id="{18632CD0-C6A9-1F4D-A120-05FAEF5C18C6}"/>
              </a:ext>
            </a:extLst>
          </p:cNvPr>
          <p:cNvSpPr txBox="1"/>
          <p:nvPr/>
        </p:nvSpPr>
        <p:spPr>
          <a:xfrm>
            <a:off x="560110" y="653225"/>
            <a:ext cx="2432304" cy="307777"/>
          </a:xfrm>
          <a:prstGeom prst="rect">
            <a:avLst/>
          </a:prstGeom>
          <a:noFill/>
        </p:spPr>
        <p:txBody>
          <a:bodyPr wrap="square" rtlCol="0">
            <a:spAutoFit/>
          </a:bodyPr>
          <a:lstStyle/>
          <a:p>
            <a:r>
              <a:rPr lang="en-US" sz="1400" b="1" dirty="0" err="1">
                <a:solidFill>
                  <a:schemeClr val="bg1"/>
                </a:solidFill>
              </a:rPr>
              <a:t>mail@main.com</a:t>
            </a:r>
            <a:endParaRPr lang="en-US" sz="1400" b="1" dirty="0">
              <a:solidFill>
                <a:schemeClr val="bg1"/>
              </a:solidFill>
            </a:endParaRPr>
          </a:p>
        </p:txBody>
      </p:sp>
      <p:sp>
        <p:nvSpPr>
          <p:cNvPr id="30" name="TextBox 11">
            <a:extLst>
              <a:ext uri="{FF2B5EF4-FFF2-40B4-BE49-F238E27FC236}">
                <a16:creationId xmlns:a16="http://schemas.microsoft.com/office/drawing/2014/main" id="{9CF9ECC0-5FD2-7942-A8C5-CEE41314B179}"/>
              </a:ext>
            </a:extLst>
          </p:cNvPr>
          <p:cNvSpPr txBox="1"/>
          <p:nvPr/>
        </p:nvSpPr>
        <p:spPr>
          <a:xfrm>
            <a:off x="560110" y="982789"/>
            <a:ext cx="2432304" cy="307777"/>
          </a:xfrm>
          <a:prstGeom prst="rect">
            <a:avLst/>
          </a:prstGeom>
          <a:noFill/>
        </p:spPr>
        <p:txBody>
          <a:bodyPr wrap="square" rtlCol="0">
            <a:spAutoFit/>
          </a:bodyPr>
          <a:lstStyle/>
          <a:p>
            <a:r>
              <a:rPr lang="is-IS" sz="1400" b="1" dirty="0">
                <a:solidFill>
                  <a:schemeClr val="bg1"/>
                </a:solidFill>
              </a:rPr>
              <a:t>01 02 03 04 05</a:t>
            </a:r>
          </a:p>
        </p:txBody>
      </p:sp>
      <p:pic>
        <p:nvPicPr>
          <p:cNvPr id="31" name="Picture 5">
            <a:extLst>
              <a:ext uri="{FF2B5EF4-FFF2-40B4-BE49-F238E27FC236}">
                <a16:creationId xmlns:a16="http://schemas.microsoft.com/office/drawing/2014/main" id="{6F2E007A-EEA1-8443-88DD-DA3A13B285D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8436" y="1340386"/>
            <a:ext cx="243075" cy="243075"/>
          </a:xfrm>
          <a:prstGeom prst="rect">
            <a:avLst/>
          </a:prstGeom>
        </p:spPr>
      </p:pic>
      <p:pic>
        <p:nvPicPr>
          <p:cNvPr id="32" name="Picture 6">
            <a:extLst>
              <a:ext uri="{FF2B5EF4-FFF2-40B4-BE49-F238E27FC236}">
                <a16:creationId xmlns:a16="http://schemas.microsoft.com/office/drawing/2014/main" id="{19758A6A-B7F8-1B47-A20D-F0BF980ABAF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7231" y="1638324"/>
            <a:ext cx="244280" cy="244280"/>
          </a:xfrm>
          <a:prstGeom prst="rect">
            <a:avLst/>
          </a:prstGeom>
        </p:spPr>
      </p:pic>
      <p:sp>
        <p:nvSpPr>
          <p:cNvPr id="33" name="TextBox 12">
            <a:extLst>
              <a:ext uri="{FF2B5EF4-FFF2-40B4-BE49-F238E27FC236}">
                <a16:creationId xmlns:a16="http://schemas.microsoft.com/office/drawing/2014/main" id="{90498C84-0506-454E-B680-746544AFCFD7}"/>
              </a:ext>
            </a:extLst>
          </p:cNvPr>
          <p:cNvSpPr txBox="1"/>
          <p:nvPr/>
        </p:nvSpPr>
        <p:spPr>
          <a:xfrm>
            <a:off x="560110" y="1312353"/>
            <a:ext cx="2659245" cy="276999"/>
          </a:xfrm>
          <a:prstGeom prst="rect">
            <a:avLst/>
          </a:prstGeom>
          <a:noFill/>
        </p:spPr>
        <p:txBody>
          <a:bodyPr wrap="square" rtlCol="0">
            <a:spAutoFit/>
          </a:bodyPr>
          <a:lstStyle/>
          <a:p>
            <a:r>
              <a:rPr lang="en-US" sz="1200" b="1" dirty="0">
                <a:solidFill>
                  <a:schemeClr val="bg1"/>
                </a:solidFill>
              </a:rPr>
              <a:t>12 rue de la </a:t>
            </a:r>
            <a:r>
              <a:rPr lang="en-US" sz="1200" b="1" dirty="0" err="1">
                <a:solidFill>
                  <a:schemeClr val="bg1"/>
                </a:solidFill>
              </a:rPr>
              <a:t>Réussite</a:t>
            </a:r>
            <a:r>
              <a:rPr lang="en-US" sz="1200" b="1" dirty="0">
                <a:solidFill>
                  <a:schemeClr val="bg1"/>
                </a:solidFill>
              </a:rPr>
              <a:t> 75012 Paris</a:t>
            </a:r>
          </a:p>
        </p:txBody>
      </p:sp>
      <p:sp>
        <p:nvSpPr>
          <p:cNvPr id="34" name="TextBox 13">
            <a:extLst>
              <a:ext uri="{FF2B5EF4-FFF2-40B4-BE49-F238E27FC236}">
                <a16:creationId xmlns:a16="http://schemas.microsoft.com/office/drawing/2014/main" id="{69BA0311-777E-414E-84CC-51231C37D888}"/>
              </a:ext>
            </a:extLst>
          </p:cNvPr>
          <p:cNvSpPr txBox="1"/>
          <p:nvPr/>
        </p:nvSpPr>
        <p:spPr>
          <a:xfrm>
            <a:off x="560110" y="1617385"/>
            <a:ext cx="2432304" cy="276999"/>
          </a:xfrm>
          <a:prstGeom prst="rect">
            <a:avLst/>
          </a:prstGeom>
          <a:noFill/>
        </p:spPr>
        <p:txBody>
          <a:bodyPr wrap="square" rtlCol="0">
            <a:spAutoFit/>
          </a:bodyPr>
          <a:lstStyle/>
          <a:p>
            <a:r>
              <a:rPr lang="is-IS" sz="1200" b="1" dirty="0">
                <a:solidFill>
                  <a:schemeClr val="bg1"/>
                </a:solidFill>
              </a:rPr>
              <a:t>Facebook.com/moi</a:t>
            </a:r>
          </a:p>
        </p:txBody>
      </p:sp>
      <p:sp>
        <p:nvSpPr>
          <p:cNvPr id="14" name="Rectangle 13">
            <a:extLst>
              <a:ext uri="{FF2B5EF4-FFF2-40B4-BE49-F238E27FC236}">
                <a16:creationId xmlns:a16="http://schemas.microsoft.com/office/drawing/2014/main" id="{663EE5B6-D41F-394C-A20F-C920EA70A6A5}"/>
              </a:ext>
            </a:extLst>
          </p:cNvPr>
          <p:cNvSpPr/>
          <p:nvPr/>
        </p:nvSpPr>
        <p:spPr>
          <a:xfrm>
            <a:off x="4626230" y="712419"/>
            <a:ext cx="2664000" cy="1615827"/>
          </a:xfrm>
          <a:prstGeom prst="rect">
            <a:avLst/>
          </a:prstGeom>
          <a:solidFill>
            <a:schemeClr val="tx1">
              <a:alpha val="14000"/>
            </a:schemeClr>
          </a:solidFill>
        </p:spPr>
        <p:txBody>
          <a:bodyPr wrap="square">
            <a:spAutoFit/>
          </a:bodyPr>
          <a:lstStyle/>
          <a:p>
            <a:pPr algn="just" defTabSz="685800">
              <a:defRPr/>
            </a:pPr>
            <a:r>
              <a:rPr lang="fr-FR" sz="1100" dirty="0">
                <a:solidFill>
                  <a:schemeClr val="bg1"/>
                </a:solidFill>
              </a:rPr>
              <a:t>Décrivez en quelques lignes vos compétences clés pour le poste et vos objectifs de carrière. Vous pouvez les mettre en forme à l’aide de puces ou les laisser sous forme de texte plein.  Cet espace peut servir de début d’introduction à votre lettre de motivation soyez précis, imaginatif et mettez en valeur votre potentiel professionnel.</a:t>
            </a:r>
          </a:p>
        </p:txBody>
      </p:sp>
      <p:sp>
        <p:nvSpPr>
          <p:cNvPr id="15" name="Rectangle 14">
            <a:extLst>
              <a:ext uri="{FF2B5EF4-FFF2-40B4-BE49-F238E27FC236}">
                <a16:creationId xmlns:a16="http://schemas.microsoft.com/office/drawing/2014/main" id="{1DFBB9E6-DB14-3649-B221-3C88A9166601}"/>
              </a:ext>
            </a:extLst>
          </p:cNvPr>
          <p:cNvSpPr/>
          <p:nvPr/>
        </p:nvSpPr>
        <p:spPr>
          <a:xfrm>
            <a:off x="4626230" y="223848"/>
            <a:ext cx="1726242" cy="369332"/>
          </a:xfrm>
          <a:prstGeom prst="rect">
            <a:avLst/>
          </a:prstGeom>
        </p:spPr>
        <p:txBody>
          <a:bodyPr wrap="none">
            <a:spAutoFit/>
          </a:bodyPr>
          <a:lstStyle/>
          <a:p>
            <a:pPr algn="r"/>
            <a:r>
              <a:rPr lang="fr-FR" dirty="0">
                <a:solidFill>
                  <a:schemeClr val="bg1"/>
                </a:solidFill>
                <a:ea typeface="Times New Roman" charset="0"/>
                <a:cs typeface="Times New Roman" charset="0"/>
              </a:rPr>
              <a:t>A propos de moi</a:t>
            </a:r>
          </a:p>
        </p:txBody>
      </p:sp>
      <p:sp>
        <p:nvSpPr>
          <p:cNvPr id="16" name="Rectangle 15">
            <a:extLst>
              <a:ext uri="{FF2B5EF4-FFF2-40B4-BE49-F238E27FC236}">
                <a16:creationId xmlns:a16="http://schemas.microsoft.com/office/drawing/2014/main" id="{9B6B5AED-1A54-4D41-AAB0-E18044DE72A2}"/>
              </a:ext>
            </a:extLst>
          </p:cNvPr>
          <p:cNvSpPr/>
          <p:nvPr/>
        </p:nvSpPr>
        <p:spPr>
          <a:xfrm>
            <a:off x="255808" y="223848"/>
            <a:ext cx="909095" cy="369332"/>
          </a:xfrm>
          <a:prstGeom prst="rect">
            <a:avLst/>
          </a:prstGeom>
        </p:spPr>
        <p:txBody>
          <a:bodyPr wrap="none">
            <a:spAutoFit/>
          </a:bodyPr>
          <a:lstStyle/>
          <a:p>
            <a:pPr algn="r"/>
            <a:r>
              <a:rPr lang="fr-FR" dirty="0">
                <a:solidFill>
                  <a:schemeClr val="bg1"/>
                </a:solidFill>
                <a:ea typeface="Times New Roman" charset="0"/>
                <a:cs typeface="Times New Roman" charset="0"/>
              </a:rPr>
              <a:t>Contact</a:t>
            </a:r>
          </a:p>
        </p:txBody>
      </p:sp>
      <p:sp>
        <p:nvSpPr>
          <p:cNvPr id="17" name="ZoneTexte 9">
            <a:extLst>
              <a:ext uri="{FF2B5EF4-FFF2-40B4-BE49-F238E27FC236}">
                <a16:creationId xmlns:a16="http://schemas.microsoft.com/office/drawing/2014/main" id="{B7200613-2282-4F48-9CED-88E3B1707815}"/>
              </a:ext>
            </a:extLst>
          </p:cNvPr>
          <p:cNvSpPr txBox="1"/>
          <p:nvPr/>
        </p:nvSpPr>
        <p:spPr>
          <a:xfrm>
            <a:off x="278795" y="3551269"/>
            <a:ext cx="3904237" cy="4154984"/>
          </a:xfrm>
          <a:prstGeom prst="rect">
            <a:avLst/>
          </a:prstGeom>
          <a:noFill/>
        </p:spPr>
        <p:txBody>
          <a:bodyPr wrap="square" rtlCol="0">
            <a:spAutoFit/>
          </a:bodyPr>
          <a:lstStyle/>
          <a:p>
            <a:pPr defTabSz="685800">
              <a:defRPr/>
            </a:pPr>
            <a:r>
              <a:rPr lang="fr-FR" sz="1100" b="1" dirty="0">
                <a:solidFill>
                  <a:schemeClr val="tx1">
                    <a:lumMod val="65000"/>
                    <a:lumOff val="35000"/>
                  </a:schemeClr>
                </a:solidFill>
              </a:rPr>
              <a:t>2010- 2015 Titre du poste  - Société – Ville (CP)</a:t>
            </a:r>
          </a:p>
          <a:p>
            <a:pPr defTabSz="685800">
              <a:defRPr/>
            </a:pPr>
            <a:r>
              <a:rPr lang="fr-FR" sz="1100" dirty="0">
                <a:solidFill>
                  <a:schemeClr val="tx1">
                    <a:lumMod val="65000"/>
                    <a:lumOff val="35000"/>
                  </a:schemeClr>
                </a:solidFill>
              </a:rPr>
              <a:t>Décrivez ici les fonctions que vous avez occupé. Décrivez également vos missions, le nombre de personne que vous avez encadrez et si vous le pouvez essayé d’inscrire les résultats que vous avez obtenus, n’hésitez pas à les quantifier. </a:t>
            </a:r>
            <a:br>
              <a:rPr lang="fr-FR" sz="1100" dirty="0">
                <a:solidFill>
                  <a:schemeClr val="tx1">
                    <a:lumMod val="65000"/>
                    <a:lumOff val="35000"/>
                  </a:schemeClr>
                </a:solidFill>
              </a:rPr>
            </a:br>
            <a:endParaRPr lang="fr-FR" sz="1100" dirty="0">
              <a:solidFill>
                <a:schemeClr val="tx1">
                  <a:lumMod val="65000"/>
                  <a:lumOff val="35000"/>
                </a:schemeClr>
              </a:solidFill>
            </a:endParaRPr>
          </a:p>
          <a:p>
            <a:pPr defTabSz="685800">
              <a:defRPr/>
            </a:pPr>
            <a:r>
              <a:rPr lang="fr-FR" sz="1100" b="1" dirty="0">
                <a:solidFill>
                  <a:schemeClr val="tx1">
                    <a:lumMod val="65000"/>
                    <a:lumOff val="35000"/>
                  </a:schemeClr>
                </a:solidFill>
              </a:rPr>
              <a:t>2010- 2015 Titre du poste  - Société – Ville (CP)</a:t>
            </a:r>
          </a:p>
          <a:p>
            <a:pPr defTabSz="685800">
              <a:defRPr/>
            </a:pPr>
            <a:r>
              <a:rPr lang="fr-FR" sz="1100" dirty="0">
                <a:solidFill>
                  <a:schemeClr val="tx1">
                    <a:lumMod val="65000"/>
                    <a:lumOff val="35000"/>
                  </a:schemeClr>
                </a:solidFill>
              </a:rPr>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br>
              <a:rPr lang="fr-FR" sz="1100" dirty="0">
                <a:solidFill>
                  <a:schemeClr val="tx1">
                    <a:lumMod val="65000"/>
                    <a:lumOff val="35000"/>
                  </a:schemeClr>
                </a:solidFill>
              </a:rPr>
            </a:br>
            <a:r>
              <a:rPr lang="fr-FR" sz="1100" b="1" dirty="0">
                <a:solidFill>
                  <a:schemeClr val="tx1">
                    <a:lumMod val="65000"/>
                    <a:lumOff val="35000"/>
                  </a:schemeClr>
                </a:solidFill>
              </a:rPr>
              <a:t>2010- 2015 Titre du poste  - Société – Ville (CP)</a:t>
            </a:r>
          </a:p>
          <a:p>
            <a:pPr defTabSz="685800">
              <a:defRPr/>
            </a:pPr>
            <a:r>
              <a:rPr lang="fr-FR" sz="1100" dirty="0">
                <a:solidFill>
                  <a:schemeClr val="tx1">
                    <a:lumMod val="65000"/>
                    <a:lumOff val="35000"/>
                  </a:schemeClr>
                </a:solidFill>
              </a:rPr>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endParaRPr lang="fr-FR" sz="1100" dirty="0">
              <a:solidFill>
                <a:schemeClr val="tx1">
                  <a:lumMod val="65000"/>
                  <a:lumOff val="35000"/>
                </a:schemeClr>
              </a:solidFill>
            </a:endParaRPr>
          </a:p>
          <a:p>
            <a:pPr defTabSz="685800">
              <a:defRPr/>
            </a:pPr>
            <a:r>
              <a:rPr lang="fr-FR" sz="1100" b="1" dirty="0">
                <a:solidFill>
                  <a:schemeClr val="tx1">
                    <a:lumMod val="65000"/>
                    <a:lumOff val="35000"/>
                  </a:schemeClr>
                </a:solidFill>
              </a:rPr>
              <a:t>2010- 2015 Titre du poste  - Société – Ville (CP)</a:t>
            </a:r>
          </a:p>
          <a:p>
            <a:pPr defTabSz="685800">
              <a:defRPr/>
            </a:pPr>
            <a:r>
              <a:rPr lang="fr-FR" sz="1100" dirty="0">
                <a:solidFill>
                  <a:schemeClr val="tx1">
                    <a:lumMod val="65000"/>
                    <a:lumOff val="35000"/>
                  </a:schemeClr>
                </a:solidFill>
              </a:rPr>
              <a:t>Décrivez ici les fonctions que vous avez occupé. Décrivez également vos missions, le nombre de personne que vous avez encadrez et si vous le pouvez essayé d’inscrire les résultats que vous avez obtenus, n’hésitez pas à les quantifier. </a:t>
            </a:r>
          </a:p>
          <a:p>
            <a:pPr defTabSz="685800">
              <a:defRPr/>
            </a:pPr>
            <a:endParaRPr lang="fr-FR" sz="1100" dirty="0">
              <a:solidFill>
                <a:schemeClr val="tx1">
                  <a:lumMod val="65000"/>
                  <a:lumOff val="35000"/>
                </a:schemeClr>
              </a:solidFill>
            </a:endParaRPr>
          </a:p>
        </p:txBody>
      </p:sp>
      <p:sp>
        <p:nvSpPr>
          <p:cNvPr id="18" name="Rectangle 17">
            <a:extLst>
              <a:ext uri="{FF2B5EF4-FFF2-40B4-BE49-F238E27FC236}">
                <a16:creationId xmlns:a16="http://schemas.microsoft.com/office/drawing/2014/main" id="{86DA96D4-6856-DF4C-A12D-3D521E4461E8}"/>
              </a:ext>
            </a:extLst>
          </p:cNvPr>
          <p:cNvSpPr/>
          <p:nvPr/>
        </p:nvSpPr>
        <p:spPr>
          <a:xfrm>
            <a:off x="249006" y="3116160"/>
            <a:ext cx="2704972" cy="369332"/>
          </a:xfrm>
          <a:prstGeom prst="rect">
            <a:avLst/>
          </a:prstGeom>
        </p:spPr>
        <p:txBody>
          <a:bodyPr wrap="none">
            <a:spAutoFit/>
          </a:bodyPr>
          <a:lstStyle/>
          <a:p>
            <a:pPr algn="r"/>
            <a:r>
              <a:rPr lang="fr-FR" dirty="0">
                <a:solidFill>
                  <a:srgbClr val="3593C6"/>
                </a:solidFill>
                <a:ea typeface="Times New Roman" charset="0"/>
                <a:cs typeface="Times New Roman" charset="0"/>
              </a:rPr>
              <a:t>Expérience</a:t>
            </a:r>
            <a:r>
              <a:rPr lang="fr-FR" dirty="0">
                <a:ea typeface="Times New Roman" charset="0"/>
                <a:cs typeface="Times New Roman" charset="0"/>
              </a:rPr>
              <a:t> professionnelle</a:t>
            </a:r>
          </a:p>
        </p:txBody>
      </p:sp>
      <p:sp>
        <p:nvSpPr>
          <p:cNvPr id="19" name="ZoneTexte 9">
            <a:extLst>
              <a:ext uri="{FF2B5EF4-FFF2-40B4-BE49-F238E27FC236}">
                <a16:creationId xmlns:a16="http://schemas.microsoft.com/office/drawing/2014/main" id="{13324E37-477C-CA4B-A896-D10822D99CAE}"/>
              </a:ext>
            </a:extLst>
          </p:cNvPr>
          <p:cNvSpPr txBox="1"/>
          <p:nvPr/>
        </p:nvSpPr>
        <p:spPr>
          <a:xfrm>
            <a:off x="4248870" y="3551269"/>
            <a:ext cx="3058710" cy="3139321"/>
          </a:xfrm>
          <a:prstGeom prst="rect">
            <a:avLst/>
          </a:prstGeom>
          <a:noFill/>
        </p:spPr>
        <p:txBody>
          <a:bodyPr wrap="square" rtlCol="0">
            <a:spAutoFit/>
          </a:bodyPr>
          <a:lstStyle/>
          <a:p>
            <a:pPr defTabSz="685800">
              <a:defRPr/>
            </a:pPr>
            <a:r>
              <a:rPr lang="fr-FR" sz="1100" b="1" dirty="0">
                <a:solidFill>
                  <a:schemeClr val="tx1">
                    <a:lumMod val="65000"/>
                    <a:lumOff val="35000"/>
                  </a:schemeClr>
                </a:solidFill>
              </a:rPr>
              <a:t>2012 - Titre du diplôme – Nom de l’université / école</a:t>
            </a:r>
          </a:p>
          <a:p>
            <a:pPr defTabSz="685800">
              <a:defRPr/>
            </a:pPr>
            <a:r>
              <a:rPr lang="fr-FR" sz="1100" dirty="0">
                <a:solidFill>
                  <a:schemeClr val="tx1">
                    <a:lumMod val="65000"/>
                    <a:lumOff val="35000"/>
                  </a:schemeClr>
                </a:solidFill>
              </a:rPr>
              <a:t>Décrivez en une ligne les objectifs et les spécialités de cette formation. Inscrivez votre mention si vous en avez eu une.</a:t>
            </a:r>
          </a:p>
          <a:p>
            <a:pPr defTabSz="685800">
              <a:defRPr/>
            </a:pPr>
            <a:br>
              <a:rPr lang="fr-FR" sz="1100" b="1" dirty="0">
                <a:solidFill>
                  <a:schemeClr val="tx1">
                    <a:lumMod val="65000"/>
                    <a:lumOff val="35000"/>
                  </a:schemeClr>
                </a:solidFill>
              </a:rPr>
            </a:br>
            <a:r>
              <a:rPr lang="fr-FR" sz="1100" b="1" dirty="0">
                <a:solidFill>
                  <a:schemeClr val="tx1">
                    <a:lumMod val="65000"/>
                    <a:lumOff val="35000"/>
                  </a:schemeClr>
                </a:solidFill>
              </a:rPr>
              <a:t>2012 - Titre du diplôme – Nom de l’université / école</a:t>
            </a:r>
          </a:p>
          <a:p>
            <a:pPr defTabSz="685800">
              <a:defRPr/>
            </a:pPr>
            <a:r>
              <a:rPr lang="fr-FR" sz="1100" dirty="0">
                <a:solidFill>
                  <a:schemeClr val="tx1">
                    <a:lumMod val="65000"/>
                    <a:lumOff val="35000"/>
                  </a:schemeClr>
                </a:solidFill>
              </a:rPr>
              <a:t>Décrivez en une ligne les objectifs et les spécialités de cette formation. Inscrivez votre mention si vous en avez eu une.</a:t>
            </a:r>
          </a:p>
          <a:p>
            <a:pPr defTabSz="685800">
              <a:defRPr/>
            </a:pPr>
            <a:endParaRPr lang="fr-FR" sz="1100" dirty="0">
              <a:solidFill>
                <a:schemeClr val="tx1">
                  <a:lumMod val="65000"/>
                  <a:lumOff val="35000"/>
                </a:schemeClr>
              </a:solidFill>
            </a:endParaRPr>
          </a:p>
          <a:p>
            <a:pPr defTabSz="685800">
              <a:defRPr/>
            </a:pPr>
            <a:r>
              <a:rPr lang="fr-FR" sz="1100" b="1" dirty="0">
                <a:solidFill>
                  <a:schemeClr val="tx1">
                    <a:lumMod val="65000"/>
                    <a:lumOff val="35000"/>
                  </a:schemeClr>
                </a:solidFill>
              </a:rPr>
              <a:t>2012 - Titre du diplôme – Nom de l’université / école</a:t>
            </a:r>
          </a:p>
          <a:p>
            <a:pPr defTabSz="685800">
              <a:defRPr/>
            </a:pPr>
            <a:r>
              <a:rPr lang="fr-FR" sz="1100" dirty="0">
                <a:solidFill>
                  <a:schemeClr val="tx1">
                    <a:lumMod val="65000"/>
                    <a:lumOff val="35000"/>
                  </a:schemeClr>
                </a:solidFill>
              </a:rPr>
              <a:t>Décrivez en une ligne les objectifs et les spécialités de cette formation. Inscrivez votre mention si vous en avez eu une.</a:t>
            </a:r>
          </a:p>
          <a:p>
            <a:pPr defTabSz="685800">
              <a:defRPr/>
            </a:pPr>
            <a:endParaRPr lang="fr-FR" sz="1100" dirty="0">
              <a:solidFill>
                <a:schemeClr val="tx1">
                  <a:lumMod val="65000"/>
                  <a:lumOff val="35000"/>
                </a:schemeClr>
              </a:solidFill>
            </a:endParaRPr>
          </a:p>
        </p:txBody>
      </p:sp>
      <p:sp>
        <p:nvSpPr>
          <p:cNvPr id="20" name="Rectangle 19">
            <a:extLst>
              <a:ext uri="{FF2B5EF4-FFF2-40B4-BE49-F238E27FC236}">
                <a16:creationId xmlns:a16="http://schemas.microsoft.com/office/drawing/2014/main" id="{8C1729DB-D14C-774C-953F-F9A3EA8B63EA}"/>
              </a:ext>
            </a:extLst>
          </p:cNvPr>
          <p:cNvSpPr/>
          <p:nvPr/>
        </p:nvSpPr>
        <p:spPr>
          <a:xfrm>
            <a:off x="4248870" y="3116160"/>
            <a:ext cx="2927661" cy="369332"/>
          </a:xfrm>
          <a:prstGeom prst="rect">
            <a:avLst/>
          </a:prstGeom>
        </p:spPr>
        <p:txBody>
          <a:bodyPr wrap="none">
            <a:spAutoFit/>
          </a:bodyPr>
          <a:lstStyle/>
          <a:p>
            <a:pPr algn="r"/>
            <a:r>
              <a:rPr lang="fr-FR" dirty="0">
                <a:solidFill>
                  <a:srgbClr val="3593C6"/>
                </a:solidFill>
                <a:ea typeface="Times New Roman" charset="0"/>
                <a:cs typeface="Times New Roman" charset="0"/>
              </a:rPr>
              <a:t>Formation</a:t>
            </a:r>
            <a:r>
              <a:rPr lang="fr-FR" dirty="0">
                <a:ea typeface="Times New Roman" charset="0"/>
                <a:cs typeface="Times New Roman" charset="0"/>
              </a:rPr>
              <a:t> / Parcours scolaire</a:t>
            </a:r>
          </a:p>
        </p:txBody>
      </p:sp>
      <p:sp>
        <p:nvSpPr>
          <p:cNvPr id="120" name="Rectangle 119">
            <a:extLst>
              <a:ext uri="{FF2B5EF4-FFF2-40B4-BE49-F238E27FC236}">
                <a16:creationId xmlns:a16="http://schemas.microsoft.com/office/drawing/2014/main" id="{B429FCE4-5C32-DB4B-8D7B-835F977FA9AE}"/>
              </a:ext>
            </a:extLst>
          </p:cNvPr>
          <p:cNvSpPr/>
          <p:nvPr/>
        </p:nvSpPr>
        <p:spPr>
          <a:xfrm>
            <a:off x="850436" y="7719957"/>
            <a:ext cx="1754401" cy="1767150"/>
          </a:xfrm>
          <a:prstGeom prst="rect">
            <a:avLst/>
          </a:prstGeom>
        </p:spPr>
        <p:txBody>
          <a:bodyPr wrap="square">
            <a:spAutoFit/>
          </a:bodyPr>
          <a:lstStyle/>
          <a:p>
            <a:r>
              <a:rPr lang="en-GB" b="1" dirty="0" err="1">
                <a:solidFill>
                  <a:schemeClr val="tx1">
                    <a:lumMod val="65000"/>
                    <a:lumOff val="35000"/>
                  </a:schemeClr>
                </a:solidFill>
                <a:ea typeface="Times New Roman" charset="0"/>
                <a:cs typeface="Times New Roman" charset="0"/>
              </a:rPr>
              <a:t>Compétences</a:t>
            </a:r>
            <a:endParaRPr lang="en-GB" b="1" dirty="0">
              <a:solidFill>
                <a:schemeClr val="tx1">
                  <a:lumMod val="65000"/>
                  <a:lumOff val="35000"/>
                </a:schemeClr>
              </a:solidFill>
              <a:ea typeface="Times New Roman" charset="0"/>
              <a:cs typeface="Times New Roman" charset="0"/>
            </a:endParaRPr>
          </a:p>
          <a:p>
            <a:pPr>
              <a:spcBef>
                <a:spcPts val="700"/>
              </a:spcBef>
            </a:pPr>
            <a:r>
              <a:rPr lang="en-GB" sz="1000" dirty="0">
                <a:ea typeface="Times New Roman" charset="0"/>
                <a:cs typeface="Times New Roman" charset="0"/>
              </a:rPr>
              <a:t>Word &amp; Excel</a:t>
            </a:r>
          </a:p>
          <a:p>
            <a:pPr>
              <a:spcBef>
                <a:spcPts val="1800"/>
              </a:spcBef>
            </a:pPr>
            <a:r>
              <a:rPr lang="en-GB" sz="1000" dirty="0">
                <a:ea typeface="Times New Roman" charset="0"/>
                <a:cs typeface="Times New Roman" charset="0"/>
              </a:rPr>
              <a:t>Adobe Photoshop</a:t>
            </a:r>
          </a:p>
          <a:p>
            <a:pPr>
              <a:spcBef>
                <a:spcPts val="1800"/>
              </a:spcBef>
            </a:pPr>
            <a:r>
              <a:rPr lang="en-GB" sz="1000" dirty="0" err="1">
                <a:ea typeface="Times New Roman" charset="0"/>
                <a:cs typeface="Times New Roman" charset="0"/>
              </a:rPr>
              <a:t>Cawrel</a:t>
            </a:r>
            <a:r>
              <a:rPr lang="en-GB" sz="1000" dirty="0">
                <a:ea typeface="Times New Roman" charset="0"/>
                <a:cs typeface="Times New Roman" charset="0"/>
              </a:rPr>
              <a:t> Draw</a:t>
            </a:r>
          </a:p>
          <a:p>
            <a:pPr>
              <a:spcBef>
                <a:spcPts val="1800"/>
              </a:spcBef>
            </a:pPr>
            <a:r>
              <a:rPr lang="en-GB" sz="1000" dirty="0" err="1">
                <a:ea typeface="Times New Roman" charset="0"/>
                <a:cs typeface="Times New Roman" charset="0"/>
              </a:rPr>
              <a:t>Powpoint</a:t>
            </a:r>
            <a:endParaRPr lang="en-GB" sz="1000" dirty="0">
              <a:ea typeface="Times New Roman" charset="0"/>
              <a:cs typeface="Times New Roman" charset="0"/>
            </a:endParaRPr>
          </a:p>
        </p:txBody>
      </p:sp>
      <p:sp>
        <p:nvSpPr>
          <p:cNvPr id="121" name="Ellipse 120">
            <a:extLst>
              <a:ext uri="{FF2B5EF4-FFF2-40B4-BE49-F238E27FC236}">
                <a16:creationId xmlns:a16="http://schemas.microsoft.com/office/drawing/2014/main" id="{406ACE1B-500C-C748-91EE-74AE74F1B343}"/>
              </a:ext>
            </a:extLst>
          </p:cNvPr>
          <p:cNvSpPr/>
          <p:nvPr/>
        </p:nvSpPr>
        <p:spPr>
          <a:xfrm>
            <a:off x="938439"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2" name="Ellipse 121">
            <a:extLst>
              <a:ext uri="{FF2B5EF4-FFF2-40B4-BE49-F238E27FC236}">
                <a16:creationId xmlns:a16="http://schemas.microsoft.com/office/drawing/2014/main" id="{A70224C2-D730-2B4F-9478-5A2B501785DB}"/>
              </a:ext>
            </a:extLst>
          </p:cNvPr>
          <p:cNvSpPr/>
          <p:nvPr/>
        </p:nvSpPr>
        <p:spPr>
          <a:xfrm>
            <a:off x="1087761"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3" name="Ellipse 122">
            <a:extLst>
              <a:ext uri="{FF2B5EF4-FFF2-40B4-BE49-F238E27FC236}">
                <a16:creationId xmlns:a16="http://schemas.microsoft.com/office/drawing/2014/main" id="{0694C691-5857-2247-82DD-A6063BADCC32}"/>
              </a:ext>
            </a:extLst>
          </p:cNvPr>
          <p:cNvSpPr/>
          <p:nvPr/>
        </p:nvSpPr>
        <p:spPr>
          <a:xfrm>
            <a:off x="1237083"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4" name="Ellipse 123">
            <a:extLst>
              <a:ext uri="{FF2B5EF4-FFF2-40B4-BE49-F238E27FC236}">
                <a16:creationId xmlns:a16="http://schemas.microsoft.com/office/drawing/2014/main" id="{D1AC4E2B-9EEE-554E-A244-F982DA1F868C}"/>
              </a:ext>
            </a:extLst>
          </p:cNvPr>
          <p:cNvSpPr/>
          <p:nvPr/>
        </p:nvSpPr>
        <p:spPr>
          <a:xfrm>
            <a:off x="1388448"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5" name="Ellipse 124">
            <a:extLst>
              <a:ext uri="{FF2B5EF4-FFF2-40B4-BE49-F238E27FC236}">
                <a16:creationId xmlns:a16="http://schemas.microsoft.com/office/drawing/2014/main" id="{F671C7FB-2037-964B-95B5-B7A1B4DA90E4}"/>
              </a:ext>
            </a:extLst>
          </p:cNvPr>
          <p:cNvSpPr/>
          <p:nvPr/>
        </p:nvSpPr>
        <p:spPr>
          <a:xfrm>
            <a:off x="1537770"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6" name="Ellipse 125">
            <a:extLst>
              <a:ext uri="{FF2B5EF4-FFF2-40B4-BE49-F238E27FC236}">
                <a16:creationId xmlns:a16="http://schemas.microsoft.com/office/drawing/2014/main" id="{F5F729C1-6772-7642-9CA7-56C80C38B882}"/>
              </a:ext>
            </a:extLst>
          </p:cNvPr>
          <p:cNvSpPr/>
          <p:nvPr/>
        </p:nvSpPr>
        <p:spPr>
          <a:xfrm>
            <a:off x="1687092"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7" name="Ellipse 126">
            <a:extLst>
              <a:ext uri="{FF2B5EF4-FFF2-40B4-BE49-F238E27FC236}">
                <a16:creationId xmlns:a16="http://schemas.microsoft.com/office/drawing/2014/main" id="{1352AE2F-E2C7-2F4C-819B-E0BAA918A9A9}"/>
              </a:ext>
            </a:extLst>
          </p:cNvPr>
          <p:cNvSpPr/>
          <p:nvPr/>
        </p:nvSpPr>
        <p:spPr>
          <a:xfrm>
            <a:off x="1833627"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8" name="Ellipse 127">
            <a:extLst>
              <a:ext uri="{FF2B5EF4-FFF2-40B4-BE49-F238E27FC236}">
                <a16:creationId xmlns:a16="http://schemas.microsoft.com/office/drawing/2014/main" id="{2BF09B95-2D5D-B04D-A769-8D815DA17477}"/>
              </a:ext>
            </a:extLst>
          </p:cNvPr>
          <p:cNvSpPr/>
          <p:nvPr/>
        </p:nvSpPr>
        <p:spPr>
          <a:xfrm>
            <a:off x="1982949" y="87148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29" name="Ellipse 128">
            <a:extLst>
              <a:ext uri="{FF2B5EF4-FFF2-40B4-BE49-F238E27FC236}">
                <a16:creationId xmlns:a16="http://schemas.microsoft.com/office/drawing/2014/main" id="{7AFDBCBC-1E45-A144-B1CC-1BCDF84B54BF}"/>
              </a:ext>
            </a:extLst>
          </p:cNvPr>
          <p:cNvSpPr/>
          <p:nvPr/>
        </p:nvSpPr>
        <p:spPr>
          <a:xfrm>
            <a:off x="2132271" y="8714877"/>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0" name="Ellipse 129">
            <a:extLst>
              <a:ext uri="{FF2B5EF4-FFF2-40B4-BE49-F238E27FC236}">
                <a16:creationId xmlns:a16="http://schemas.microsoft.com/office/drawing/2014/main" id="{4FFA13B5-431E-344A-9945-C4200912AF8B}"/>
              </a:ext>
            </a:extLst>
          </p:cNvPr>
          <p:cNvSpPr/>
          <p:nvPr/>
        </p:nvSpPr>
        <p:spPr>
          <a:xfrm>
            <a:off x="938439"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1" name="Ellipse 130">
            <a:extLst>
              <a:ext uri="{FF2B5EF4-FFF2-40B4-BE49-F238E27FC236}">
                <a16:creationId xmlns:a16="http://schemas.microsoft.com/office/drawing/2014/main" id="{16612076-D7C4-2747-AC3B-2D3E298BDE8E}"/>
              </a:ext>
            </a:extLst>
          </p:cNvPr>
          <p:cNvSpPr/>
          <p:nvPr/>
        </p:nvSpPr>
        <p:spPr>
          <a:xfrm>
            <a:off x="1087761"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2" name="Ellipse 131">
            <a:extLst>
              <a:ext uri="{FF2B5EF4-FFF2-40B4-BE49-F238E27FC236}">
                <a16:creationId xmlns:a16="http://schemas.microsoft.com/office/drawing/2014/main" id="{9BAEF8B9-B0B0-3D4D-B8C0-F6B60B024A3C}"/>
              </a:ext>
            </a:extLst>
          </p:cNvPr>
          <p:cNvSpPr/>
          <p:nvPr/>
        </p:nvSpPr>
        <p:spPr>
          <a:xfrm>
            <a:off x="1237083"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3" name="Ellipse 132">
            <a:extLst>
              <a:ext uri="{FF2B5EF4-FFF2-40B4-BE49-F238E27FC236}">
                <a16:creationId xmlns:a16="http://schemas.microsoft.com/office/drawing/2014/main" id="{1A8828CF-FFA5-C441-94B5-4163BFD7D17F}"/>
              </a:ext>
            </a:extLst>
          </p:cNvPr>
          <p:cNvSpPr/>
          <p:nvPr/>
        </p:nvSpPr>
        <p:spPr>
          <a:xfrm>
            <a:off x="1388448"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4" name="Ellipse 133">
            <a:extLst>
              <a:ext uri="{FF2B5EF4-FFF2-40B4-BE49-F238E27FC236}">
                <a16:creationId xmlns:a16="http://schemas.microsoft.com/office/drawing/2014/main" id="{C17679C1-84E8-8647-BD3A-F2FDE56E5453}"/>
              </a:ext>
            </a:extLst>
          </p:cNvPr>
          <p:cNvSpPr/>
          <p:nvPr/>
        </p:nvSpPr>
        <p:spPr>
          <a:xfrm>
            <a:off x="1537770"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5" name="Ellipse 134">
            <a:extLst>
              <a:ext uri="{FF2B5EF4-FFF2-40B4-BE49-F238E27FC236}">
                <a16:creationId xmlns:a16="http://schemas.microsoft.com/office/drawing/2014/main" id="{115F93ED-2A25-1045-A4E9-611E2C9ACDD1}"/>
              </a:ext>
            </a:extLst>
          </p:cNvPr>
          <p:cNvSpPr/>
          <p:nvPr/>
        </p:nvSpPr>
        <p:spPr>
          <a:xfrm>
            <a:off x="1687092"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6" name="Ellipse 135">
            <a:extLst>
              <a:ext uri="{FF2B5EF4-FFF2-40B4-BE49-F238E27FC236}">
                <a16:creationId xmlns:a16="http://schemas.microsoft.com/office/drawing/2014/main" id="{2EBA9F9C-7A1D-2F42-932D-8CB49D1CB612}"/>
              </a:ext>
            </a:extLst>
          </p:cNvPr>
          <p:cNvSpPr/>
          <p:nvPr/>
        </p:nvSpPr>
        <p:spPr>
          <a:xfrm>
            <a:off x="1833627" y="9083177"/>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7" name="Ellipse 136">
            <a:extLst>
              <a:ext uri="{FF2B5EF4-FFF2-40B4-BE49-F238E27FC236}">
                <a16:creationId xmlns:a16="http://schemas.microsoft.com/office/drawing/2014/main" id="{7190CDF6-97F7-684F-AC12-FDE1C64E8147}"/>
              </a:ext>
            </a:extLst>
          </p:cNvPr>
          <p:cNvSpPr/>
          <p:nvPr/>
        </p:nvSpPr>
        <p:spPr>
          <a:xfrm>
            <a:off x="1982949" y="9083177"/>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8" name="Ellipse 137">
            <a:extLst>
              <a:ext uri="{FF2B5EF4-FFF2-40B4-BE49-F238E27FC236}">
                <a16:creationId xmlns:a16="http://schemas.microsoft.com/office/drawing/2014/main" id="{AE98E066-613B-E549-B8C9-CE6D4625A4DF}"/>
              </a:ext>
            </a:extLst>
          </p:cNvPr>
          <p:cNvSpPr/>
          <p:nvPr/>
        </p:nvSpPr>
        <p:spPr>
          <a:xfrm>
            <a:off x="2132271" y="9083177"/>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39" name="Ellipse 138">
            <a:extLst>
              <a:ext uri="{FF2B5EF4-FFF2-40B4-BE49-F238E27FC236}">
                <a16:creationId xmlns:a16="http://schemas.microsoft.com/office/drawing/2014/main" id="{B2FFDB21-FB5A-0B45-B07D-5CBDEA201219}"/>
              </a:ext>
            </a:extLst>
          </p:cNvPr>
          <p:cNvSpPr/>
          <p:nvPr/>
        </p:nvSpPr>
        <p:spPr>
          <a:xfrm>
            <a:off x="938439"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0" name="Ellipse 139">
            <a:extLst>
              <a:ext uri="{FF2B5EF4-FFF2-40B4-BE49-F238E27FC236}">
                <a16:creationId xmlns:a16="http://schemas.microsoft.com/office/drawing/2014/main" id="{2C821019-CA2C-1143-9E0B-6E8218585EFE}"/>
              </a:ext>
            </a:extLst>
          </p:cNvPr>
          <p:cNvSpPr/>
          <p:nvPr/>
        </p:nvSpPr>
        <p:spPr>
          <a:xfrm>
            <a:off x="1087761"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1" name="Ellipse 140">
            <a:extLst>
              <a:ext uri="{FF2B5EF4-FFF2-40B4-BE49-F238E27FC236}">
                <a16:creationId xmlns:a16="http://schemas.microsoft.com/office/drawing/2014/main" id="{37058301-19C8-1049-81D2-8547A73513E8}"/>
              </a:ext>
            </a:extLst>
          </p:cNvPr>
          <p:cNvSpPr/>
          <p:nvPr/>
        </p:nvSpPr>
        <p:spPr>
          <a:xfrm>
            <a:off x="1237083"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2" name="Ellipse 141">
            <a:extLst>
              <a:ext uri="{FF2B5EF4-FFF2-40B4-BE49-F238E27FC236}">
                <a16:creationId xmlns:a16="http://schemas.microsoft.com/office/drawing/2014/main" id="{D1457101-12B3-624F-8588-B23A109C131E}"/>
              </a:ext>
            </a:extLst>
          </p:cNvPr>
          <p:cNvSpPr/>
          <p:nvPr/>
        </p:nvSpPr>
        <p:spPr>
          <a:xfrm>
            <a:off x="1388448"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3" name="Ellipse 142">
            <a:extLst>
              <a:ext uri="{FF2B5EF4-FFF2-40B4-BE49-F238E27FC236}">
                <a16:creationId xmlns:a16="http://schemas.microsoft.com/office/drawing/2014/main" id="{C690C9F8-4D0C-0244-8A16-7401659A98CC}"/>
              </a:ext>
            </a:extLst>
          </p:cNvPr>
          <p:cNvSpPr/>
          <p:nvPr/>
        </p:nvSpPr>
        <p:spPr>
          <a:xfrm>
            <a:off x="1537770"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4" name="Ellipse 143">
            <a:extLst>
              <a:ext uri="{FF2B5EF4-FFF2-40B4-BE49-F238E27FC236}">
                <a16:creationId xmlns:a16="http://schemas.microsoft.com/office/drawing/2014/main" id="{8FF7DA34-BDD8-BC44-9AA0-00C68EECB322}"/>
              </a:ext>
            </a:extLst>
          </p:cNvPr>
          <p:cNvSpPr/>
          <p:nvPr/>
        </p:nvSpPr>
        <p:spPr>
          <a:xfrm>
            <a:off x="1687092" y="947407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5" name="Ellipse 144">
            <a:extLst>
              <a:ext uri="{FF2B5EF4-FFF2-40B4-BE49-F238E27FC236}">
                <a16:creationId xmlns:a16="http://schemas.microsoft.com/office/drawing/2014/main" id="{D1F53264-8588-EF4A-AA5A-89E795E567B9}"/>
              </a:ext>
            </a:extLst>
          </p:cNvPr>
          <p:cNvSpPr/>
          <p:nvPr/>
        </p:nvSpPr>
        <p:spPr>
          <a:xfrm>
            <a:off x="1833627" y="947407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6" name="Ellipse 145">
            <a:extLst>
              <a:ext uri="{FF2B5EF4-FFF2-40B4-BE49-F238E27FC236}">
                <a16:creationId xmlns:a16="http://schemas.microsoft.com/office/drawing/2014/main" id="{81B1AFEC-1C60-084E-808F-B9FD4A942074}"/>
              </a:ext>
            </a:extLst>
          </p:cNvPr>
          <p:cNvSpPr/>
          <p:nvPr/>
        </p:nvSpPr>
        <p:spPr>
          <a:xfrm>
            <a:off x="1982949" y="947407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47" name="Ellipse 146">
            <a:extLst>
              <a:ext uri="{FF2B5EF4-FFF2-40B4-BE49-F238E27FC236}">
                <a16:creationId xmlns:a16="http://schemas.microsoft.com/office/drawing/2014/main" id="{85AC1DCB-0D11-6E4F-9013-878707B82B01}"/>
              </a:ext>
            </a:extLst>
          </p:cNvPr>
          <p:cNvSpPr/>
          <p:nvPr/>
        </p:nvSpPr>
        <p:spPr>
          <a:xfrm>
            <a:off x="2132271" y="9474071"/>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5" name="Ellipse 174">
            <a:extLst>
              <a:ext uri="{FF2B5EF4-FFF2-40B4-BE49-F238E27FC236}">
                <a16:creationId xmlns:a16="http://schemas.microsoft.com/office/drawing/2014/main" id="{8D7ECC67-C871-4140-9226-4E812CA809C6}"/>
              </a:ext>
            </a:extLst>
          </p:cNvPr>
          <p:cNvSpPr/>
          <p:nvPr/>
        </p:nvSpPr>
        <p:spPr>
          <a:xfrm>
            <a:off x="938439"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6" name="Ellipse 175">
            <a:extLst>
              <a:ext uri="{FF2B5EF4-FFF2-40B4-BE49-F238E27FC236}">
                <a16:creationId xmlns:a16="http://schemas.microsoft.com/office/drawing/2014/main" id="{EBB4160E-193D-F440-932B-DF61AD1A8A55}"/>
              </a:ext>
            </a:extLst>
          </p:cNvPr>
          <p:cNvSpPr/>
          <p:nvPr/>
        </p:nvSpPr>
        <p:spPr>
          <a:xfrm>
            <a:off x="1087761"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7" name="Ellipse 176">
            <a:extLst>
              <a:ext uri="{FF2B5EF4-FFF2-40B4-BE49-F238E27FC236}">
                <a16:creationId xmlns:a16="http://schemas.microsoft.com/office/drawing/2014/main" id="{591356F8-873B-CA43-AF5E-2E4109983FB2}"/>
              </a:ext>
            </a:extLst>
          </p:cNvPr>
          <p:cNvSpPr/>
          <p:nvPr/>
        </p:nvSpPr>
        <p:spPr>
          <a:xfrm>
            <a:off x="1237083"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8" name="Ellipse 177">
            <a:extLst>
              <a:ext uri="{FF2B5EF4-FFF2-40B4-BE49-F238E27FC236}">
                <a16:creationId xmlns:a16="http://schemas.microsoft.com/office/drawing/2014/main" id="{242B3C1A-CE6A-724D-8977-3E9A96514A6B}"/>
              </a:ext>
            </a:extLst>
          </p:cNvPr>
          <p:cNvSpPr/>
          <p:nvPr/>
        </p:nvSpPr>
        <p:spPr>
          <a:xfrm>
            <a:off x="1388448"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79" name="Ellipse 178">
            <a:extLst>
              <a:ext uri="{FF2B5EF4-FFF2-40B4-BE49-F238E27FC236}">
                <a16:creationId xmlns:a16="http://schemas.microsoft.com/office/drawing/2014/main" id="{2EB23F69-AA8B-A54F-BA46-5132E064A53D}"/>
              </a:ext>
            </a:extLst>
          </p:cNvPr>
          <p:cNvSpPr/>
          <p:nvPr/>
        </p:nvSpPr>
        <p:spPr>
          <a:xfrm>
            <a:off x="1537770"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0" name="Ellipse 179">
            <a:extLst>
              <a:ext uri="{FF2B5EF4-FFF2-40B4-BE49-F238E27FC236}">
                <a16:creationId xmlns:a16="http://schemas.microsoft.com/office/drawing/2014/main" id="{00CB4B07-1DA9-2343-A510-42444AD0C34F}"/>
              </a:ext>
            </a:extLst>
          </p:cNvPr>
          <p:cNvSpPr/>
          <p:nvPr/>
        </p:nvSpPr>
        <p:spPr>
          <a:xfrm>
            <a:off x="1687092"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1" name="Ellipse 180">
            <a:extLst>
              <a:ext uri="{FF2B5EF4-FFF2-40B4-BE49-F238E27FC236}">
                <a16:creationId xmlns:a16="http://schemas.microsoft.com/office/drawing/2014/main" id="{EE55B4BC-B2E2-F947-A9AC-806686561F88}"/>
              </a:ext>
            </a:extLst>
          </p:cNvPr>
          <p:cNvSpPr/>
          <p:nvPr/>
        </p:nvSpPr>
        <p:spPr>
          <a:xfrm>
            <a:off x="1833627"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2" name="Ellipse 181">
            <a:extLst>
              <a:ext uri="{FF2B5EF4-FFF2-40B4-BE49-F238E27FC236}">
                <a16:creationId xmlns:a16="http://schemas.microsoft.com/office/drawing/2014/main" id="{52713DB5-F335-D74A-A007-EAED6B2497E3}"/>
              </a:ext>
            </a:extLst>
          </p:cNvPr>
          <p:cNvSpPr/>
          <p:nvPr/>
        </p:nvSpPr>
        <p:spPr>
          <a:xfrm>
            <a:off x="1982949"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3" name="Ellipse 182">
            <a:extLst>
              <a:ext uri="{FF2B5EF4-FFF2-40B4-BE49-F238E27FC236}">
                <a16:creationId xmlns:a16="http://schemas.microsoft.com/office/drawing/2014/main" id="{EC12ADF9-2E6F-E347-A599-299F48C94C7E}"/>
              </a:ext>
            </a:extLst>
          </p:cNvPr>
          <p:cNvSpPr/>
          <p:nvPr/>
        </p:nvSpPr>
        <p:spPr>
          <a:xfrm>
            <a:off x="2132271" y="833977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4" name="Rectangle 183">
            <a:extLst>
              <a:ext uri="{FF2B5EF4-FFF2-40B4-BE49-F238E27FC236}">
                <a16:creationId xmlns:a16="http://schemas.microsoft.com/office/drawing/2014/main" id="{9CD90D57-26E1-F247-879F-B878AE3D0D56}"/>
              </a:ext>
            </a:extLst>
          </p:cNvPr>
          <p:cNvSpPr/>
          <p:nvPr/>
        </p:nvSpPr>
        <p:spPr>
          <a:xfrm>
            <a:off x="3082564" y="7720429"/>
            <a:ext cx="1754401" cy="1382430"/>
          </a:xfrm>
          <a:prstGeom prst="rect">
            <a:avLst/>
          </a:prstGeom>
        </p:spPr>
        <p:txBody>
          <a:bodyPr wrap="square">
            <a:spAutoFit/>
          </a:bodyPr>
          <a:lstStyle/>
          <a:p>
            <a:r>
              <a:rPr lang="en-US" b="1" dirty="0" err="1">
                <a:solidFill>
                  <a:schemeClr val="tx1">
                    <a:lumMod val="65000"/>
                    <a:lumOff val="35000"/>
                  </a:schemeClr>
                </a:solidFill>
                <a:ea typeface="Times New Roman" charset="0"/>
                <a:cs typeface="Times New Roman" charset="0"/>
              </a:rPr>
              <a:t>Langues</a:t>
            </a:r>
            <a:endParaRPr lang="en-GB" b="1" dirty="0">
              <a:solidFill>
                <a:schemeClr val="tx1">
                  <a:lumMod val="65000"/>
                  <a:lumOff val="35000"/>
                </a:schemeClr>
              </a:solidFill>
              <a:ea typeface="Times New Roman" charset="0"/>
              <a:cs typeface="Times New Roman" charset="0"/>
            </a:endParaRPr>
          </a:p>
          <a:p>
            <a:pPr>
              <a:spcBef>
                <a:spcPts val="700"/>
              </a:spcBef>
            </a:pPr>
            <a:r>
              <a:rPr lang="en-GB" sz="1000" dirty="0" err="1">
                <a:ea typeface="Times New Roman" charset="0"/>
                <a:cs typeface="Times New Roman" charset="0"/>
              </a:rPr>
              <a:t>Espagnol</a:t>
            </a:r>
            <a:endParaRPr lang="en-GB" sz="1000" dirty="0">
              <a:ea typeface="Times New Roman" charset="0"/>
              <a:cs typeface="Times New Roman" charset="0"/>
            </a:endParaRPr>
          </a:p>
          <a:p>
            <a:pPr>
              <a:spcBef>
                <a:spcPts val="1800"/>
              </a:spcBef>
            </a:pPr>
            <a:r>
              <a:rPr lang="en-GB" sz="1000" dirty="0" err="1">
                <a:ea typeface="Times New Roman" charset="0"/>
                <a:cs typeface="Times New Roman" charset="0"/>
              </a:rPr>
              <a:t>Italien</a:t>
            </a:r>
            <a:endParaRPr lang="en-GB" sz="1000" dirty="0">
              <a:ea typeface="Times New Roman" charset="0"/>
              <a:cs typeface="Times New Roman" charset="0"/>
            </a:endParaRPr>
          </a:p>
          <a:p>
            <a:pPr>
              <a:spcBef>
                <a:spcPts val="1800"/>
              </a:spcBef>
            </a:pPr>
            <a:r>
              <a:rPr lang="en-GB" sz="1000" dirty="0" err="1">
                <a:ea typeface="Times New Roman" charset="0"/>
                <a:cs typeface="Times New Roman" charset="0"/>
              </a:rPr>
              <a:t>Anglais</a:t>
            </a:r>
            <a:endParaRPr lang="en-GB" sz="1000" dirty="0">
              <a:ea typeface="Times New Roman" charset="0"/>
              <a:cs typeface="Times New Roman" charset="0"/>
            </a:endParaRPr>
          </a:p>
        </p:txBody>
      </p:sp>
      <p:sp>
        <p:nvSpPr>
          <p:cNvPr id="185" name="Ellipse 184">
            <a:extLst>
              <a:ext uri="{FF2B5EF4-FFF2-40B4-BE49-F238E27FC236}">
                <a16:creationId xmlns:a16="http://schemas.microsoft.com/office/drawing/2014/main" id="{98FBF5FA-1737-C04D-8678-A617DC21B618}"/>
              </a:ext>
            </a:extLst>
          </p:cNvPr>
          <p:cNvSpPr/>
          <p:nvPr/>
        </p:nvSpPr>
        <p:spPr>
          <a:xfrm>
            <a:off x="3157845"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6" name="Ellipse 185">
            <a:extLst>
              <a:ext uri="{FF2B5EF4-FFF2-40B4-BE49-F238E27FC236}">
                <a16:creationId xmlns:a16="http://schemas.microsoft.com/office/drawing/2014/main" id="{05400F8A-BAB3-9648-849E-BAEA1386FE21}"/>
              </a:ext>
            </a:extLst>
          </p:cNvPr>
          <p:cNvSpPr/>
          <p:nvPr/>
        </p:nvSpPr>
        <p:spPr>
          <a:xfrm>
            <a:off x="3307167"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7" name="Ellipse 186">
            <a:extLst>
              <a:ext uri="{FF2B5EF4-FFF2-40B4-BE49-F238E27FC236}">
                <a16:creationId xmlns:a16="http://schemas.microsoft.com/office/drawing/2014/main" id="{53F28A14-29E7-8842-B5BE-514C018B2381}"/>
              </a:ext>
            </a:extLst>
          </p:cNvPr>
          <p:cNvSpPr/>
          <p:nvPr/>
        </p:nvSpPr>
        <p:spPr>
          <a:xfrm>
            <a:off x="3456489"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8" name="Ellipse 187">
            <a:extLst>
              <a:ext uri="{FF2B5EF4-FFF2-40B4-BE49-F238E27FC236}">
                <a16:creationId xmlns:a16="http://schemas.microsoft.com/office/drawing/2014/main" id="{7D5519E2-4A78-7743-A146-7BDCF7FC3AE0}"/>
              </a:ext>
            </a:extLst>
          </p:cNvPr>
          <p:cNvSpPr/>
          <p:nvPr/>
        </p:nvSpPr>
        <p:spPr>
          <a:xfrm>
            <a:off x="3607854"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89" name="Ellipse 188">
            <a:extLst>
              <a:ext uri="{FF2B5EF4-FFF2-40B4-BE49-F238E27FC236}">
                <a16:creationId xmlns:a16="http://schemas.microsoft.com/office/drawing/2014/main" id="{208AACBC-F6B3-0C48-9AAD-E3C1BCF92835}"/>
              </a:ext>
            </a:extLst>
          </p:cNvPr>
          <p:cNvSpPr/>
          <p:nvPr/>
        </p:nvSpPr>
        <p:spPr>
          <a:xfrm>
            <a:off x="3757176"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0" name="Ellipse 189">
            <a:extLst>
              <a:ext uri="{FF2B5EF4-FFF2-40B4-BE49-F238E27FC236}">
                <a16:creationId xmlns:a16="http://schemas.microsoft.com/office/drawing/2014/main" id="{CDF6C7DA-208D-8C47-8584-71F4800D8859}"/>
              </a:ext>
            </a:extLst>
          </p:cNvPr>
          <p:cNvSpPr/>
          <p:nvPr/>
        </p:nvSpPr>
        <p:spPr>
          <a:xfrm>
            <a:off x="3906498"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1" name="Ellipse 190">
            <a:extLst>
              <a:ext uri="{FF2B5EF4-FFF2-40B4-BE49-F238E27FC236}">
                <a16:creationId xmlns:a16="http://schemas.microsoft.com/office/drawing/2014/main" id="{9B7111A0-8CD6-3D4D-A1BC-4A80F37C8926}"/>
              </a:ext>
            </a:extLst>
          </p:cNvPr>
          <p:cNvSpPr/>
          <p:nvPr/>
        </p:nvSpPr>
        <p:spPr>
          <a:xfrm>
            <a:off x="4053033"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2" name="Ellipse 191">
            <a:extLst>
              <a:ext uri="{FF2B5EF4-FFF2-40B4-BE49-F238E27FC236}">
                <a16:creationId xmlns:a16="http://schemas.microsoft.com/office/drawing/2014/main" id="{6B8E033C-6224-E849-BEC1-FCDBB2EEE83F}"/>
              </a:ext>
            </a:extLst>
          </p:cNvPr>
          <p:cNvSpPr/>
          <p:nvPr/>
        </p:nvSpPr>
        <p:spPr>
          <a:xfrm>
            <a:off x="4202355" y="835078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3" name="Ellipse 192">
            <a:extLst>
              <a:ext uri="{FF2B5EF4-FFF2-40B4-BE49-F238E27FC236}">
                <a16:creationId xmlns:a16="http://schemas.microsoft.com/office/drawing/2014/main" id="{049EF39D-FBEA-784B-9EAC-10CA76C5FB80}"/>
              </a:ext>
            </a:extLst>
          </p:cNvPr>
          <p:cNvSpPr/>
          <p:nvPr/>
        </p:nvSpPr>
        <p:spPr>
          <a:xfrm>
            <a:off x="4351677" y="8350783"/>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4" name="Ellipse 193">
            <a:extLst>
              <a:ext uri="{FF2B5EF4-FFF2-40B4-BE49-F238E27FC236}">
                <a16:creationId xmlns:a16="http://schemas.microsoft.com/office/drawing/2014/main" id="{A0A470DD-E8A2-6B42-B8C1-C7FBA8E0D9E4}"/>
              </a:ext>
            </a:extLst>
          </p:cNvPr>
          <p:cNvSpPr/>
          <p:nvPr/>
        </p:nvSpPr>
        <p:spPr>
          <a:xfrm>
            <a:off x="3157845"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5" name="Ellipse 194">
            <a:extLst>
              <a:ext uri="{FF2B5EF4-FFF2-40B4-BE49-F238E27FC236}">
                <a16:creationId xmlns:a16="http://schemas.microsoft.com/office/drawing/2014/main" id="{7C87C1B9-F12B-2845-BB0A-F7FCA76F78FB}"/>
              </a:ext>
            </a:extLst>
          </p:cNvPr>
          <p:cNvSpPr/>
          <p:nvPr/>
        </p:nvSpPr>
        <p:spPr>
          <a:xfrm>
            <a:off x="3307167"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6" name="Ellipse 195">
            <a:extLst>
              <a:ext uri="{FF2B5EF4-FFF2-40B4-BE49-F238E27FC236}">
                <a16:creationId xmlns:a16="http://schemas.microsoft.com/office/drawing/2014/main" id="{AF970BF6-5689-6044-A497-8749E386DC7E}"/>
              </a:ext>
            </a:extLst>
          </p:cNvPr>
          <p:cNvSpPr/>
          <p:nvPr/>
        </p:nvSpPr>
        <p:spPr>
          <a:xfrm>
            <a:off x="3456489"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7" name="Ellipse 196">
            <a:extLst>
              <a:ext uri="{FF2B5EF4-FFF2-40B4-BE49-F238E27FC236}">
                <a16:creationId xmlns:a16="http://schemas.microsoft.com/office/drawing/2014/main" id="{8D2F00F2-BDF3-4D4A-B71A-AFE4FDB6CB06}"/>
              </a:ext>
            </a:extLst>
          </p:cNvPr>
          <p:cNvSpPr/>
          <p:nvPr/>
        </p:nvSpPr>
        <p:spPr>
          <a:xfrm>
            <a:off x="3607854"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8" name="Ellipse 197">
            <a:extLst>
              <a:ext uri="{FF2B5EF4-FFF2-40B4-BE49-F238E27FC236}">
                <a16:creationId xmlns:a16="http://schemas.microsoft.com/office/drawing/2014/main" id="{91F80993-368C-E947-8AB5-44B60EEF3FC3}"/>
              </a:ext>
            </a:extLst>
          </p:cNvPr>
          <p:cNvSpPr/>
          <p:nvPr/>
        </p:nvSpPr>
        <p:spPr>
          <a:xfrm>
            <a:off x="3757176"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199" name="Ellipse 198">
            <a:extLst>
              <a:ext uri="{FF2B5EF4-FFF2-40B4-BE49-F238E27FC236}">
                <a16:creationId xmlns:a16="http://schemas.microsoft.com/office/drawing/2014/main" id="{56AC2EBC-3A0C-BF46-A965-61825A13876F}"/>
              </a:ext>
            </a:extLst>
          </p:cNvPr>
          <p:cNvSpPr/>
          <p:nvPr/>
        </p:nvSpPr>
        <p:spPr>
          <a:xfrm>
            <a:off x="3906498"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0" name="Ellipse 199">
            <a:extLst>
              <a:ext uri="{FF2B5EF4-FFF2-40B4-BE49-F238E27FC236}">
                <a16:creationId xmlns:a16="http://schemas.microsoft.com/office/drawing/2014/main" id="{2DC1A6DE-3AED-D64C-BFBB-6A742AC86AC7}"/>
              </a:ext>
            </a:extLst>
          </p:cNvPr>
          <p:cNvSpPr/>
          <p:nvPr/>
        </p:nvSpPr>
        <p:spPr>
          <a:xfrm>
            <a:off x="4053033" y="8721880"/>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1" name="Ellipse 200">
            <a:extLst>
              <a:ext uri="{FF2B5EF4-FFF2-40B4-BE49-F238E27FC236}">
                <a16:creationId xmlns:a16="http://schemas.microsoft.com/office/drawing/2014/main" id="{56946520-FF34-C643-9418-9C8E815A5BF5}"/>
              </a:ext>
            </a:extLst>
          </p:cNvPr>
          <p:cNvSpPr/>
          <p:nvPr/>
        </p:nvSpPr>
        <p:spPr>
          <a:xfrm>
            <a:off x="4202355" y="8721880"/>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2" name="Ellipse 201">
            <a:extLst>
              <a:ext uri="{FF2B5EF4-FFF2-40B4-BE49-F238E27FC236}">
                <a16:creationId xmlns:a16="http://schemas.microsoft.com/office/drawing/2014/main" id="{9B0FEA95-DC54-AD49-8D72-ECAADFA46FB9}"/>
              </a:ext>
            </a:extLst>
          </p:cNvPr>
          <p:cNvSpPr/>
          <p:nvPr/>
        </p:nvSpPr>
        <p:spPr>
          <a:xfrm>
            <a:off x="4351677" y="8721880"/>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3" name="Ellipse 202">
            <a:extLst>
              <a:ext uri="{FF2B5EF4-FFF2-40B4-BE49-F238E27FC236}">
                <a16:creationId xmlns:a16="http://schemas.microsoft.com/office/drawing/2014/main" id="{77F44310-3478-1540-B01D-041566FD0122}"/>
              </a:ext>
            </a:extLst>
          </p:cNvPr>
          <p:cNvSpPr/>
          <p:nvPr/>
        </p:nvSpPr>
        <p:spPr>
          <a:xfrm>
            <a:off x="3157845"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4" name="Ellipse 203">
            <a:extLst>
              <a:ext uri="{FF2B5EF4-FFF2-40B4-BE49-F238E27FC236}">
                <a16:creationId xmlns:a16="http://schemas.microsoft.com/office/drawing/2014/main" id="{D5DE6C45-8E8C-394C-9E59-D5C727FE87A0}"/>
              </a:ext>
            </a:extLst>
          </p:cNvPr>
          <p:cNvSpPr/>
          <p:nvPr/>
        </p:nvSpPr>
        <p:spPr>
          <a:xfrm>
            <a:off x="3307167"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5" name="Ellipse 204">
            <a:extLst>
              <a:ext uri="{FF2B5EF4-FFF2-40B4-BE49-F238E27FC236}">
                <a16:creationId xmlns:a16="http://schemas.microsoft.com/office/drawing/2014/main" id="{340B854A-B178-3241-93BD-EED7114622A2}"/>
              </a:ext>
            </a:extLst>
          </p:cNvPr>
          <p:cNvSpPr/>
          <p:nvPr/>
        </p:nvSpPr>
        <p:spPr>
          <a:xfrm>
            <a:off x="3456489"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6" name="Ellipse 205">
            <a:extLst>
              <a:ext uri="{FF2B5EF4-FFF2-40B4-BE49-F238E27FC236}">
                <a16:creationId xmlns:a16="http://schemas.microsoft.com/office/drawing/2014/main" id="{99413BB0-5ABF-DF4B-AD8F-9E556353112B}"/>
              </a:ext>
            </a:extLst>
          </p:cNvPr>
          <p:cNvSpPr/>
          <p:nvPr/>
        </p:nvSpPr>
        <p:spPr>
          <a:xfrm>
            <a:off x="3607854"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7" name="Ellipse 206">
            <a:extLst>
              <a:ext uri="{FF2B5EF4-FFF2-40B4-BE49-F238E27FC236}">
                <a16:creationId xmlns:a16="http://schemas.microsoft.com/office/drawing/2014/main" id="{45433B16-1451-B54F-89BE-EDFD08ADB9AE}"/>
              </a:ext>
            </a:extLst>
          </p:cNvPr>
          <p:cNvSpPr/>
          <p:nvPr/>
        </p:nvSpPr>
        <p:spPr>
          <a:xfrm>
            <a:off x="3757176"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8" name="Ellipse 207">
            <a:extLst>
              <a:ext uri="{FF2B5EF4-FFF2-40B4-BE49-F238E27FC236}">
                <a16:creationId xmlns:a16="http://schemas.microsoft.com/office/drawing/2014/main" id="{F99098F0-6289-284A-8934-38E9EEBE98A8}"/>
              </a:ext>
            </a:extLst>
          </p:cNvPr>
          <p:cNvSpPr/>
          <p:nvPr/>
        </p:nvSpPr>
        <p:spPr>
          <a:xfrm>
            <a:off x="3906498"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09" name="Ellipse 208">
            <a:extLst>
              <a:ext uri="{FF2B5EF4-FFF2-40B4-BE49-F238E27FC236}">
                <a16:creationId xmlns:a16="http://schemas.microsoft.com/office/drawing/2014/main" id="{B2F1CB15-E0D3-4F44-ABB4-88FA1C2FA0F0}"/>
              </a:ext>
            </a:extLst>
          </p:cNvPr>
          <p:cNvSpPr/>
          <p:nvPr/>
        </p:nvSpPr>
        <p:spPr>
          <a:xfrm>
            <a:off x="4053033"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0" name="Ellipse 209">
            <a:extLst>
              <a:ext uri="{FF2B5EF4-FFF2-40B4-BE49-F238E27FC236}">
                <a16:creationId xmlns:a16="http://schemas.microsoft.com/office/drawing/2014/main" id="{A31C1B74-DD9F-B04A-9C6E-EBDFCBA36EC7}"/>
              </a:ext>
            </a:extLst>
          </p:cNvPr>
          <p:cNvSpPr/>
          <p:nvPr/>
        </p:nvSpPr>
        <p:spPr>
          <a:xfrm>
            <a:off x="4202355"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1" name="Ellipse 210">
            <a:extLst>
              <a:ext uri="{FF2B5EF4-FFF2-40B4-BE49-F238E27FC236}">
                <a16:creationId xmlns:a16="http://schemas.microsoft.com/office/drawing/2014/main" id="{05C6AC12-FE9A-4E44-85DE-9C2E589784A2}"/>
              </a:ext>
            </a:extLst>
          </p:cNvPr>
          <p:cNvSpPr/>
          <p:nvPr/>
        </p:nvSpPr>
        <p:spPr>
          <a:xfrm>
            <a:off x="4351677" y="9102121"/>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2" name="Rectangle 211">
            <a:extLst>
              <a:ext uri="{FF2B5EF4-FFF2-40B4-BE49-F238E27FC236}">
                <a16:creationId xmlns:a16="http://schemas.microsoft.com/office/drawing/2014/main" id="{F7ED5158-ABF1-7B4A-9033-33CBB6AE2369}"/>
              </a:ext>
            </a:extLst>
          </p:cNvPr>
          <p:cNvSpPr/>
          <p:nvPr/>
        </p:nvSpPr>
        <p:spPr>
          <a:xfrm>
            <a:off x="5219054" y="7745992"/>
            <a:ext cx="1754401" cy="1382430"/>
          </a:xfrm>
          <a:prstGeom prst="rect">
            <a:avLst/>
          </a:prstGeom>
        </p:spPr>
        <p:txBody>
          <a:bodyPr wrap="square">
            <a:spAutoFit/>
          </a:bodyPr>
          <a:lstStyle/>
          <a:p>
            <a:r>
              <a:rPr lang="en-US" b="1" dirty="0" err="1">
                <a:solidFill>
                  <a:schemeClr val="tx1">
                    <a:lumMod val="65000"/>
                    <a:lumOff val="35000"/>
                  </a:schemeClr>
                </a:solidFill>
                <a:ea typeface="Times New Roman" charset="0"/>
                <a:cs typeface="Times New Roman" charset="0"/>
              </a:rPr>
              <a:t>Personnalité</a:t>
            </a:r>
            <a:endParaRPr lang="en-GB" b="1" dirty="0">
              <a:solidFill>
                <a:schemeClr val="tx1">
                  <a:lumMod val="65000"/>
                  <a:lumOff val="35000"/>
                </a:schemeClr>
              </a:solidFill>
              <a:ea typeface="Times New Roman" charset="0"/>
              <a:cs typeface="Times New Roman" charset="0"/>
            </a:endParaRPr>
          </a:p>
          <a:p>
            <a:pPr>
              <a:spcBef>
                <a:spcPts val="700"/>
              </a:spcBef>
            </a:pPr>
            <a:r>
              <a:rPr lang="en-GB" sz="1000" dirty="0" err="1">
                <a:ea typeface="Times New Roman" charset="0"/>
                <a:cs typeface="Times New Roman" charset="0"/>
              </a:rPr>
              <a:t>Curieux</a:t>
            </a:r>
            <a:endParaRPr lang="en-GB" sz="1000" dirty="0">
              <a:ea typeface="Times New Roman" charset="0"/>
              <a:cs typeface="Times New Roman" charset="0"/>
            </a:endParaRPr>
          </a:p>
          <a:p>
            <a:pPr>
              <a:spcBef>
                <a:spcPts val="1800"/>
              </a:spcBef>
            </a:pPr>
            <a:r>
              <a:rPr lang="en-GB" sz="1000" dirty="0" err="1">
                <a:ea typeface="Times New Roman" charset="0"/>
                <a:cs typeface="Times New Roman" charset="0"/>
              </a:rPr>
              <a:t>Inventif</a:t>
            </a:r>
            <a:endParaRPr lang="en-GB" sz="1000" dirty="0">
              <a:ea typeface="Times New Roman" charset="0"/>
              <a:cs typeface="Times New Roman" charset="0"/>
            </a:endParaRPr>
          </a:p>
          <a:p>
            <a:pPr>
              <a:spcBef>
                <a:spcPts val="1800"/>
              </a:spcBef>
            </a:pPr>
            <a:r>
              <a:rPr lang="en-GB" sz="1000" dirty="0">
                <a:ea typeface="Times New Roman" charset="0"/>
                <a:cs typeface="Times New Roman" charset="0"/>
              </a:rPr>
              <a:t>Sens du contact</a:t>
            </a:r>
          </a:p>
        </p:txBody>
      </p:sp>
      <p:sp>
        <p:nvSpPr>
          <p:cNvPr id="213" name="Ellipse 212">
            <a:extLst>
              <a:ext uri="{FF2B5EF4-FFF2-40B4-BE49-F238E27FC236}">
                <a16:creationId xmlns:a16="http://schemas.microsoft.com/office/drawing/2014/main" id="{DF0574A3-0F0C-7A49-9587-F230E3D45D2C}"/>
              </a:ext>
            </a:extLst>
          </p:cNvPr>
          <p:cNvSpPr/>
          <p:nvPr/>
        </p:nvSpPr>
        <p:spPr>
          <a:xfrm>
            <a:off x="5294335"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4" name="Ellipse 213">
            <a:extLst>
              <a:ext uri="{FF2B5EF4-FFF2-40B4-BE49-F238E27FC236}">
                <a16:creationId xmlns:a16="http://schemas.microsoft.com/office/drawing/2014/main" id="{16839639-2915-864B-AFA0-D7513683CB12}"/>
              </a:ext>
            </a:extLst>
          </p:cNvPr>
          <p:cNvSpPr/>
          <p:nvPr/>
        </p:nvSpPr>
        <p:spPr>
          <a:xfrm>
            <a:off x="5443657"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5" name="Ellipse 214">
            <a:extLst>
              <a:ext uri="{FF2B5EF4-FFF2-40B4-BE49-F238E27FC236}">
                <a16:creationId xmlns:a16="http://schemas.microsoft.com/office/drawing/2014/main" id="{C3771503-85F9-EB4F-8B06-6499066AFC87}"/>
              </a:ext>
            </a:extLst>
          </p:cNvPr>
          <p:cNvSpPr/>
          <p:nvPr/>
        </p:nvSpPr>
        <p:spPr>
          <a:xfrm>
            <a:off x="5592979"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6" name="Ellipse 215">
            <a:extLst>
              <a:ext uri="{FF2B5EF4-FFF2-40B4-BE49-F238E27FC236}">
                <a16:creationId xmlns:a16="http://schemas.microsoft.com/office/drawing/2014/main" id="{565165D8-BEA1-4F41-8D0E-7E857E42C326}"/>
              </a:ext>
            </a:extLst>
          </p:cNvPr>
          <p:cNvSpPr/>
          <p:nvPr/>
        </p:nvSpPr>
        <p:spPr>
          <a:xfrm>
            <a:off x="5744344"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7" name="Ellipse 216">
            <a:extLst>
              <a:ext uri="{FF2B5EF4-FFF2-40B4-BE49-F238E27FC236}">
                <a16:creationId xmlns:a16="http://schemas.microsoft.com/office/drawing/2014/main" id="{F5DFEFFA-E9A1-DC4D-904C-D6C2EDCD861A}"/>
              </a:ext>
            </a:extLst>
          </p:cNvPr>
          <p:cNvSpPr/>
          <p:nvPr/>
        </p:nvSpPr>
        <p:spPr>
          <a:xfrm>
            <a:off x="5893666"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8" name="Ellipse 217">
            <a:extLst>
              <a:ext uri="{FF2B5EF4-FFF2-40B4-BE49-F238E27FC236}">
                <a16:creationId xmlns:a16="http://schemas.microsoft.com/office/drawing/2014/main" id="{59A91E04-23CF-8846-8073-83DC78B5FC2A}"/>
              </a:ext>
            </a:extLst>
          </p:cNvPr>
          <p:cNvSpPr/>
          <p:nvPr/>
        </p:nvSpPr>
        <p:spPr>
          <a:xfrm>
            <a:off x="6042988"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19" name="Ellipse 218">
            <a:extLst>
              <a:ext uri="{FF2B5EF4-FFF2-40B4-BE49-F238E27FC236}">
                <a16:creationId xmlns:a16="http://schemas.microsoft.com/office/drawing/2014/main" id="{F5638CF7-1679-184F-B7DE-B21CEBC557BA}"/>
              </a:ext>
            </a:extLst>
          </p:cNvPr>
          <p:cNvSpPr/>
          <p:nvPr/>
        </p:nvSpPr>
        <p:spPr>
          <a:xfrm>
            <a:off x="6189523"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0" name="Ellipse 219">
            <a:extLst>
              <a:ext uri="{FF2B5EF4-FFF2-40B4-BE49-F238E27FC236}">
                <a16:creationId xmlns:a16="http://schemas.microsoft.com/office/drawing/2014/main" id="{66148358-48D3-224D-AF5C-2C602E4ABECC}"/>
              </a:ext>
            </a:extLst>
          </p:cNvPr>
          <p:cNvSpPr/>
          <p:nvPr/>
        </p:nvSpPr>
        <p:spPr>
          <a:xfrm>
            <a:off x="6338845" y="8376346"/>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1" name="Ellipse 220">
            <a:extLst>
              <a:ext uri="{FF2B5EF4-FFF2-40B4-BE49-F238E27FC236}">
                <a16:creationId xmlns:a16="http://schemas.microsoft.com/office/drawing/2014/main" id="{8E9B5880-1890-6945-9DD3-EB97C728E57C}"/>
              </a:ext>
            </a:extLst>
          </p:cNvPr>
          <p:cNvSpPr/>
          <p:nvPr/>
        </p:nvSpPr>
        <p:spPr>
          <a:xfrm>
            <a:off x="6488167" y="8376346"/>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2" name="Ellipse 221">
            <a:extLst>
              <a:ext uri="{FF2B5EF4-FFF2-40B4-BE49-F238E27FC236}">
                <a16:creationId xmlns:a16="http://schemas.microsoft.com/office/drawing/2014/main" id="{6737AA31-3FAD-9449-90EE-029AAF403EBD}"/>
              </a:ext>
            </a:extLst>
          </p:cNvPr>
          <p:cNvSpPr/>
          <p:nvPr/>
        </p:nvSpPr>
        <p:spPr>
          <a:xfrm>
            <a:off x="5294335"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3" name="Ellipse 222">
            <a:extLst>
              <a:ext uri="{FF2B5EF4-FFF2-40B4-BE49-F238E27FC236}">
                <a16:creationId xmlns:a16="http://schemas.microsoft.com/office/drawing/2014/main" id="{D26FDBEE-B206-4841-AE0D-B56FAF653049}"/>
              </a:ext>
            </a:extLst>
          </p:cNvPr>
          <p:cNvSpPr/>
          <p:nvPr/>
        </p:nvSpPr>
        <p:spPr>
          <a:xfrm>
            <a:off x="5443657"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4" name="Ellipse 223">
            <a:extLst>
              <a:ext uri="{FF2B5EF4-FFF2-40B4-BE49-F238E27FC236}">
                <a16:creationId xmlns:a16="http://schemas.microsoft.com/office/drawing/2014/main" id="{03163A1F-4CB3-F041-AB56-6C9955ED7274}"/>
              </a:ext>
            </a:extLst>
          </p:cNvPr>
          <p:cNvSpPr/>
          <p:nvPr/>
        </p:nvSpPr>
        <p:spPr>
          <a:xfrm>
            <a:off x="5592979"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5" name="Ellipse 224">
            <a:extLst>
              <a:ext uri="{FF2B5EF4-FFF2-40B4-BE49-F238E27FC236}">
                <a16:creationId xmlns:a16="http://schemas.microsoft.com/office/drawing/2014/main" id="{21B64188-F5D8-BF41-B282-409BAA5BBFC2}"/>
              </a:ext>
            </a:extLst>
          </p:cNvPr>
          <p:cNvSpPr/>
          <p:nvPr/>
        </p:nvSpPr>
        <p:spPr>
          <a:xfrm>
            <a:off x="5744344"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6" name="Ellipse 225">
            <a:extLst>
              <a:ext uri="{FF2B5EF4-FFF2-40B4-BE49-F238E27FC236}">
                <a16:creationId xmlns:a16="http://schemas.microsoft.com/office/drawing/2014/main" id="{2D8CFD32-67F0-984B-B891-A4FB9AA4416B}"/>
              </a:ext>
            </a:extLst>
          </p:cNvPr>
          <p:cNvSpPr/>
          <p:nvPr/>
        </p:nvSpPr>
        <p:spPr>
          <a:xfrm>
            <a:off x="5893666"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7" name="Ellipse 226">
            <a:extLst>
              <a:ext uri="{FF2B5EF4-FFF2-40B4-BE49-F238E27FC236}">
                <a16:creationId xmlns:a16="http://schemas.microsoft.com/office/drawing/2014/main" id="{1D414EFB-D5C3-214C-9AD3-72C6B55B4C26}"/>
              </a:ext>
            </a:extLst>
          </p:cNvPr>
          <p:cNvSpPr/>
          <p:nvPr/>
        </p:nvSpPr>
        <p:spPr>
          <a:xfrm>
            <a:off x="6042988"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8" name="Ellipse 227">
            <a:extLst>
              <a:ext uri="{FF2B5EF4-FFF2-40B4-BE49-F238E27FC236}">
                <a16:creationId xmlns:a16="http://schemas.microsoft.com/office/drawing/2014/main" id="{126CA0E6-8FE0-5D44-BFE5-908284C5C369}"/>
              </a:ext>
            </a:extLst>
          </p:cNvPr>
          <p:cNvSpPr/>
          <p:nvPr/>
        </p:nvSpPr>
        <p:spPr>
          <a:xfrm>
            <a:off x="6189523" y="8747443"/>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29" name="Ellipse 228">
            <a:extLst>
              <a:ext uri="{FF2B5EF4-FFF2-40B4-BE49-F238E27FC236}">
                <a16:creationId xmlns:a16="http://schemas.microsoft.com/office/drawing/2014/main" id="{452B21E8-DD6F-6542-A6A2-5BFF3CBEA047}"/>
              </a:ext>
            </a:extLst>
          </p:cNvPr>
          <p:cNvSpPr/>
          <p:nvPr/>
        </p:nvSpPr>
        <p:spPr>
          <a:xfrm>
            <a:off x="6338845" y="8747443"/>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0" name="Ellipse 229">
            <a:extLst>
              <a:ext uri="{FF2B5EF4-FFF2-40B4-BE49-F238E27FC236}">
                <a16:creationId xmlns:a16="http://schemas.microsoft.com/office/drawing/2014/main" id="{3B07E334-B5BF-EF4E-8E58-72CE5287A3E8}"/>
              </a:ext>
            </a:extLst>
          </p:cNvPr>
          <p:cNvSpPr/>
          <p:nvPr/>
        </p:nvSpPr>
        <p:spPr>
          <a:xfrm>
            <a:off x="6488167" y="8747443"/>
            <a:ext cx="97437" cy="9743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1" name="Ellipse 230">
            <a:extLst>
              <a:ext uri="{FF2B5EF4-FFF2-40B4-BE49-F238E27FC236}">
                <a16:creationId xmlns:a16="http://schemas.microsoft.com/office/drawing/2014/main" id="{F7B38630-4AAA-3D4D-92ED-D1E9E664121A}"/>
              </a:ext>
            </a:extLst>
          </p:cNvPr>
          <p:cNvSpPr/>
          <p:nvPr/>
        </p:nvSpPr>
        <p:spPr>
          <a:xfrm>
            <a:off x="5294335"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2" name="Ellipse 231">
            <a:extLst>
              <a:ext uri="{FF2B5EF4-FFF2-40B4-BE49-F238E27FC236}">
                <a16:creationId xmlns:a16="http://schemas.microsoft.com/office/drawing/2014/main" id="{BD46DE64-DDB6-6A46-9495-A4E4AB70211B}"/>
              </a:ext>
            </a:extLst>
          </p:cNvPr>
          <p:cNvSpPr/>
          <p:nvPr/>
        </p:nvSpPr>
        <p:spPr>
          <a:xfrm>
            <a:off x="5443657"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3" name="Ellipse 232">
            <a:extLst>
              <a:ext uri="{FF2B5EF4-FFF2-40B4-BE49-F238E27FC236}">
                <a16:creationId xmlns:a16="http://schemas.microsoft.com/office/drawing/2014/main" id="{C2CAA285-193B-CF4C-902E-81E89750AE50}"/>
              </a:ext>
            </a:extLst>
          </p:cNvPr>
          <p:cNvSpPr/>
          <p:nvPr/>
        </p:nvSpPr>
        <p:spPr>
          <a:xfrm>
            <a:off x="5592979"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4" name="Ellipse 233">
            <a:extLst>
              <a:ext uri="{FF2B5EF4-FFF2-40B4-BE49-F238E27FC236}">
                <a16:creationId xmlns:a16="http://schemas.microsoft.com/office/drawing/2014/main" id="{446B5BB0-5E89-2547-B609-05BAF6129BC7}"/>
              </a:ext>
            </a:extLst>
          </p:cNvPr>
          <p:cNvSpPr/>
          <p:nvPr/>
        </p:nvSpPr>
        <p:spPr>
          <a:xfrm>
            <a:off x="5744344"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5" name="Ellipse 234">
            <a:extLst>
              <a:ext uri="{FF2B5EF4-FFF2-40B4-BE49-F238E27FC236}">
                <a16:creationId xmlns:a16="http://schemas.microsoft.com/office/drawing/2014/main" id="{D19951BF-06D2-7548-A7BD-C25BE0FFCBCC}"/>
              </a:ext>
            </a:extLst>
          </p:cNvPr>
          <p:cNvSpPr/>
          <p:nvPr/>
        </p:nvSpPr>
        <p:spPr>
          <a:xfrm>
            <a:off x="5893666"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6" name="Ellipse 235">
            <a:extLst>
              <a:ext uri="{FF2B5EF4-FFF2-40B4-BE49-F238E27FC236}">
                <a16:creationId xmlns:a16="http://schemas.microsoft.com/office/drawing/2014/main" id="{7B9756F3-8672-BF4B-BA0B-CC5BB0FC7004}"/>
              </a:ext>
            </a:extLst>
          </p:cNvPr>
          <p:cNvSpPr/>
          <p:nvPr/>
        </p:nvSpPr>
        <p:spPr>
          <a:xfrm>
            <a:off x="6042988"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7" name="Ellipse 236">
            <a:extLst>
              <a:ext uri="{FF2B5EF4-FFF2-40B4-BE49-F238E27FC236}">
                <a16:creationId xmlns:a16="http://schemas.microsoft.com/office/drawing/2014/main" id="{74580EC5-FD3F-EB46-81E0-6601EB4511D6}"/>
              </a:ext>
            </a:extLst>
          </p:cNvPr>
          <p:cNvSpPr/>
          <p:nvPr/>
        </p:nvSpPr>
        <p:spPr>
          <a:xfrm>
            <a:off x="6189523"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8" name="Ellipse 237">
            <a:extLst>
              <a:ext uri="{FF2B5EF4-FFF2-40B4-BE49-F238E27FC236}">
                <a16:creationId xmlns:a16="http://schemas.microsoft.com/office/drawing/2014/main" id="{FEE9F87C-BBA8-B04E-8C2B-050CE5766BE3}"/>
              </a:ext>
            </a:extLst>
          </p:cNvPr>
          <p:cNvSpPr/>
          <p:nvPr/>
        </p:nvSpPr>
        <p:spPr>
          <a:xfrm>
            <a:off x="6338845"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39" name="Ellipse 238">
            <a:extLst>
              <a:ext uri="{FF2B5EF4-FFF2-40B4-BE49-F238E27FC236}">
                <a16:creationId xmlns:a16="http://schemas.microsoft.com/office/drawing/2014/main" id="{DCCAA64A-D7C8-0B48-935C-0B2B467C2A14}"/>
              </a:ext>
            </a:extLst>
          </p:cNvPr>
          <p:cNvSpPr/>
          <p:nvPr/>
        </p:nvSpPr>
        <p:spPr>
          <a:xfrm>
            <a:off x="6488167" y="9127684"/>
            <a:ext cx="97437" cy="97437"/>
          </a:xfrm>
          <a:prstGeom prst="ellipse">
            <a:avLst/>
          </a:prstGeom>
          <a:solidFill>
            <a:schemeClr val="tx1">
              <a:lumMod val="65000"/>
              <a:lumOff val="3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ea typeface="Times New Roman" charset="0"/>
              <a:cs typeface="Times New Roman" charset="0"/>
            </a:endParaRPr>
          </a:p>
        </p:txBody>
      </p:sp>
      <p:sp>
        <p:nvSpPr>
          <p:cNvPr id="2" name="ZoneTexte 1">
            <a:extLst>
              <a:ext uri="{FF2B5EF4-FFF2-40B4-BE49-F238E27FC236}">
                <a16:creationId xmlns:a16="http://schemas.microsoft.com/office/drawing/2014/main" id="{AFBC449D-779F-A646-A291-1053BC63484A}"/>
              </a:ext>
            </a:extLst>
          </p:cNvPr>
          <p:cNvSpPr txBox="1"/>
          <p:nvPr/>
        </p:nvSpPr>
        <p:spPr>
          <a:xfrm>
            <a:off x="2721179" y="2739557"/>
            <a:ext cx="1887889" cy="369332"/>
          </a:xfrm>
          <a:prstGeom prst="rect">
            <a:avLst/>
          </a:prstGeom>
          <a:noFill/>
        </p:spPr>
        <p:txBody>
          <a:bodyPr wrap="square" rtlCol="0">
            <a:spAutoFit/>
          </a:bodyPr>
          <a:lstStyle/>
          <a:p>
            <a:r>
              <a:rPr lang="fr-FR" dirty="0"/>
              <a:t>Vincent LANGLOIS</a:t>
            </a:r>
          </a:p>
        </p:txBody>
      </p:sp>
      <p:cxnSp>
        <p:nvCxnSpPr>
          <p:cNvPr id="6" name="Connecteur droit 5">
            <a:extLst>
              <a:ext uri="{FF2B5EF4-FFF2-40B4-BE49-F238E27FC236}">
                <a16:creationId xmlns:a16="http://schemas.microsoft.com/office/drawing/2014/main" id="{12821ED3-57ED-1B4E-AD2F-E2ECCF6540D2}"/>
              </a:ext>
            </a:extLst>
          </p:cNvPr>
          <p:cNvCxnSpPr>
            <a:cxnSpLocks/>
          </p:cNvCxnSpPr>
          <p:nvPr/>
        </p:nvCxnSpPr>
        <p:spPr>
          <a:xfrm>
            <a:off x="4955865" y="2924223"/>
            <a:ext cx="2220666" cy="0"/>
          </a:xfrm>
          <a:prstGeom prst="line">
            <a:avLst/>
          </a:prstGeom>
          <a:effectLst/>
        </p:spPr>
        <p:style>
          <a:lnRef idx="2">
            <a:schemeClr val="accent1"/>
          </a:lnRef>
          <a:fillRef idx="0">
            <a:schemeClr val="accent1"/>
          </a:fillRef>
          <a:effectRef idx="1">
            <a:schemeClr val="accent1"/>
          </a:effectRef>
          <a:fontRef idx="minor">
            <a:schemeClr val="tx1"/>
          </a:fontRef>
        </p:style>
      </p:cxnSp>
      <p:cxnSp>
        <p:nvCxnSpPr>
          <p:cNvPr id="119" name="Connecteur droit 118">
            <a:extLst>
              <a:ext uri="{FF2B5EF4-FFF2-40B4-BE49-F238E27FC236}">
                <a16:creationId xmlns:a16="http://schemas.microsoft.com/office/drawing/2014/main" id="{004E2F29-FA76-064C-8A00-6DC5AF0A1486}"/>
              </a:ext>
            </a:extLst>
          </p:cNvPr>
          <p:cNvCxnSpPr>
            <a:cxnSpLocks/>
          </p:cNvCxnSpPr>
          <p:nvPr/>
        </p:nvCxnSpPr>
        <p:spPr>
          <a:xfrm>
            <a:off x="361363" y="2891790"/>
            <a:ext cx="2024998"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1769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61518" y="679622"/>
            <a:ext cx="6970308" cy="8868401"/>
          </a:xfrm>
        </p:spPr>
        <p:txBody>
          <a:bodyPr>
            <a:normAutofit fontScale="55000" lnSpcReduction="20000"/>
          </a:bodyPr>
          <a:lstStyle/>
          <a:p>
            <a:pPr marL="0" indent="0">
              <a:buNone/>
            </a:pPr>
            <a:endParaRPr lang="fr-FR" dirty="0"/>
          </a:p>
          <a:p>
            <a:pPr marL="0" indent="0">
              <a:buNone/>
            </a:pPr>
            <a:r>
              <a:rPr lang="es-ES" b="1" dirty="0"/>
              <a:t>Cher </a:t>
            </a:r>
            <a:r>
              <a:rPr lang="es-ES" b="1" dirty="0" err="1"/>
              <a:t>candidat</a:t>
            </a:r>
            <a:r>
              <a:rPr lang="es-ES" b="1" dirty="0"/>
              <a:t>,</a:t>
            </a:r>
          </a:p>
          <a:p>
            <a:pPr marL="0" indent="0">
              <a:buNone/>
            </a:pPr>
            <a:endParaRPr lang="es-ES" dirty="0"/>
          </a:p>
          <a:p>
            <a:pPr marL="0" indent="0">
              <a:buNone/>
            </a:pPr>
            <a:r>
              <a:rPr lang="fr-FR" dirty="0"/>
              <a:t>Merci d'avoir téléchargé ce modèle depuis notre site Web. Nous espérons que cela vous aidera à créer votre CV. Prenez le temps de rédiger votre CV avec soin, car il décrit votre parcours professionnel et votre personnalité.</a:t>
            </a:r>
          </a:p>
          <a:p>
            <a:pPr marL="0" indent="0">
              <a:buNone/>
            </a:pPr>
            <a:endParaRPr lang="es-ES" dirty="0"/>
          </a:p>
          <a:p>
            <a:pPr marL="0" indent="0">
              <a:buNone/>
            </a:pPr>
            <a:r>
              <a:rPr lang="fr-FR" dirty="0"/>
              <a:t>N'oubliez pas qu'une bonne candidature est une candidature personnalisée ! Si vous avez besoin d'autres modèles de CV, n’hésitez pas à retourner sur notre site Web: </a:t>
            </a:r>
            <a:r>
              <a:rPr lang="fr-FR" dirty="0">
                <a:hlinkClick r:id="rId2"/>
              </a:rPr>
              <a:t>HTTPS://WWW.EXEMPLEDECV.COM</a:t>
            </a:r>
            <a:r>
              <a:rPr lang="fr-FR" dirty="0"/>
              <a:t> </a:t>
            </a:r>
          </a:p>
          <a:p>
            <a:pPr marL="0" indent="0">
              <a:buNone/>
            </a:pPr>
            <a:r>
              <a:rPr lang="fr-FR" dirty="0"/>
              <a:t>---</a:t>
            </a:r>
          </a:p>
          <a:p>
            <a:pPr marL="0" indent="0">
              <a:buNone/>
            </a:pPr>
            <a:endParaRPr lang="fr-FR" dirty="0"/>
          </a:p>
          <a:p>
            <a:pPr marL="0" indent="0">
              <a:buNone/>
            </a:pPr>
            <a:r>
              <a:rPr lang="fr-FR" b="1" dirty="0"/>
              <a:t>Copyright EXEMPLEDECV.COM</a:t>
            </a:r>
          </a:p>
          <a:p>
            <a:pPr marL="0" indent="0">
              <a:buNone/>
            </a:pPr>
            <a:endParaRPr lang="fr-FR" dirty="0"/>
          </a:p>
          <a:p>
            <a:pPr marL="0" indent="0">
              <a:buNone/>
            </a:pPr>
            <a:r>
              <a:rPr lang="fr-FR" dirty="0"/>
              <a:t>Les contenus publiés sur notre site (modèles de CV, modèles de lettres, articles, etc.) sont la propriété de </a:t>
            </a:r>
            <a:r>
              <a:rPr lang="fr-FR" dirty="0" err="1"/>
              <a:t>EXEMPLEDECV.com</a:t>
            </a:r>
            <a:endParaRPr lang="fr-FR" dirty="0"/>
          </a:p>
          <a:p>
            <a:pPr marL="0" indent="0">
              <a:buNone/>
            </a:pPr>
            <a:endParaRPr lang="fr-FR" dirty="0"/>
          </a:p>
          <a:p>
            <a:pPr marL="0" indent="0">
              <a:buNone/>
            </a:pPr>
            <a:r>
              <a:rPr lang="fr-FR" b="1" dirty="0">
                <a:solidFill>
                  <a:srgbClr val="00B050"/>
                </a:solidFill>
              </a:rPr>
              <a:t>O</a:t>
            </a:r>
            <a:r>
              <a:rPr lang="fr-FR" dirty="0"/>
              <a:t>     Leur utilisation est limitée à un usage strictement personnel.</a:t>
            </a:r>
          </a:p>
          <a:p>
            <a:pPr marL="0" indent="0">
              <a:buNone/>
            </a:pPr>
            <a:r>
              <a:rPr lang="fr-FR" b="1" dirty="0">
                <a:solidFill>
                  <a:srgbClr val="FF0000"/>
                </a:solidFill>
              </a:rPr>
              <a:t>X</a:t>
            </a:r>
            <a:r>
              <a:rPr lang="fr-FR" dirty="0"/>
              <a:t> 	Il est interdit de les diffuser, de les publier ou de les redistribuer sans notre accord.</a:t>
            </a:r>
            <a:endParaRPr lang="es-ES" dirty="0"/>
          </a:p>
          <a:p>
            <a:pPr marL="0" indent="0">
              <a:buNone/>
            </a:pPr>
            <a:r>
              <a:rPr lang="fr-FR" b="1" dirty="0">
                <a:solidFill>
                  <a:srgbClr val="FF0000"/>
                </a:solidFill>
              </a:rPr>
              <a:t>X</a:t>
            </a:r>
            <a:r>
              <a:rPr lang="fr-FR" dirty="0"/>
              <a:t>     Il est également interdit de donner accès au lien de téléchargement ou au lien d'édition.</a:t>
            </a:r>
          </a:p>
          <a:p>
            <a:pPr marL="0" indent="0">
              <a:buNone/>
            </a:pPr>
            <a:endParaRPr lang="es-ES" dirty="0"/>
          </a:p>
          <a:p>
            <a:pPr marL="0" indent="0">
              <a:buNone/>
            </a:pPr>
            <a:r>
              <a:rPr lang="fr-FR" dirty="0"/>
              <a:t>Contenu présenté dans 180 pays devant un huissier de justice. Reproduction strictement interdite, même partielle. Limité à un usage strictement personnel.</a:t>
            </a:r>
          </a:p>
          <a:p>
            <a:pPr marL="0" indent="0">
              <a:buNone/>
            </a:pPr>
            <a:r>
              <a:rPr lang="fr-FR" dirty="0"/>
              <a:t>---</a:t>
            </a:r>
          </a:p>
          <a:p>
            <a:pPr marL="0" indent="0">
              <a:buNone/>
            </a:pPr>
            <a:endParaRPr lang="fr-FR" dirty="0"/>
          </a:p>
          <a:p>
            <a:pPr marL="0" indent="0">
              <a:buNone/>
            </a:pPr>
            <a:r>
              <a:rPr lang="fr-FR" dirty="0">
                <a:solidFill>
                  <a:schemeClr val="bg1">
                    <a:lumMod val="65000"/>
                  </a:schemeClr>
                </a:solidFill>
              </a:rPr>
              <a:t>Les modèles disponibles sur notre site Web sont fournis «tels quels» et sans garantie.</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239897103"/>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476</TotalTime>
  <Words>637</Words>
  <Application>Microsoft Macintosh PowerPoint</Application>
  <PresentationFormat>Personnalisé</PresentationFormat>
  <Paragraphs>61</Paragraphs>
  <Slides>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vt:i4>
      </vt:variant>
    </vt:vector>
  </HeadingPairs>
  <TitlesOfParts>
    <vt:vector size="5" baseType="lpstr">
      <vt:lpstr>Arial</vt:lpstr>
      <vt:lpstr>Calibri</vt:lpstr>
      <vt:lpstr>Thème Office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 46</dc:title>
  <dc:subject/>
  <dc:creator>www.exempledecv.com</dc:creator>
  <cp:keywords/>
  <dc:description/>
  <cp:lastModifiedBy>Axel Maille</cp:lastModifiedBy>
  <cp:revision>90</cp:revision>
  <dcterms:created xsi:type="dcterms:W3CDTF">2015-06-26T06:14:36Z</dcterms:created>
  <dcterms:modified xsi:type="dcterms:W3CDTF">2021-01-21T17:06:32Z</dcterms:modified>
  <cp:category/>
</cp:coreProperties>
</file>