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Lst>
  <p:sldSz cx="6858000" cy="9906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CDFF"/>
    <a:srgbClr val="145D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96"/>
    <p:restoredTop sz="94586"/>
  </p:normalViewPr>
  <p:slideViewPr>
    <p:cSldViewPr snapToGrid="0" snapToObjects="1">
      <p:cViewPr varScale="1">
        <p:scale>
          <a:sx n="89" d="100"/>
          <a:sy n="89" d="100"/>
        </p:scale>
        <p:origin x="364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Cliquez et modifiez le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2DC8CBE8-2899-7F4A-BFAD-84108FDF804A}" type="datetimeFigureOut">
              <a:rPr lang="fr-FR" smtClean="0"/>
              <a:t>21/01/2021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A1F29F-2DB9-C548-9350-5B8FB34B4BC0}" type="slidenum">
              <a:rPr lang="fr-FR" smtClean="0"/>
              <a:t>‹N°›</a:t>
            </a:fld>
            <a:endParaRPr lang="fr-FR"/>
          </a:p>
        </p:txBody>
      </p:sp>
    </p:spTree>
    <p:extLst>
      <p:ext uri="{BB962C8B-B14F-4D97-AF65-F5344CB8AC3E}">
        <p14:creationId xmlns:p14="http://schemas.microsoft.com/office/powerpoint/2010/main" val="1376929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DC8CBE8-2899-7F4A-BFAD-84108FDF804A}" type="datetimeFigureOut">
              <a:rPr lang="fr-FR" smtClean="0"/>
              <a:t>21/01/2021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A1F29F-2DB9-C548-9350-5B8FB34B4BC0}" type="slidenum">
              <a:rPr lang="fr-FR" smtClean="0"/>
              <a:t>‹N°›</a:t>
            </a:fld>
            <a:endParaRPr lang="fr-FR"/>
          </a:p>
        </p:txBody>
      </p:sp>
    </p:spTree>
    <p:extLst>
      <p:ext uri="{BB962C8B-B14F-4D97-AF65-F5344CB8AC3E}">
        <p14:creationId xmlns:p14="http://schemas.microsoft.com/office/powerpoint/2010/main" val="25409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DC8CBE8-2899-7F4A-BFAD-84108FDF804A}" type="datetimeFigureOut">
              <a:rPr lang="fr-FR" smtClean="0"/>
              <a:t>21/01/2021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A1F29F-2DB9-C548-9350-5B8FB34B4BC0}" type="slidenum">
              <a:rPr lang="fr-FR" smtClean="0"/>
              <a:t>‹N°›</a:t>
            </a:fld>
            <a:endParaRPr lang="fr-FR"/>
          </a:p>
        </p:txBody>
      </p:sp>
    </p:spTree>
    <p:extLst>
      <p:ext uri="{BB962C8B-B14F-4D97-AF65-F5344CB8AC3E}">
        <p14:creationId xmlns:p14="http://schemas.microsoft.com/office/powerpoint/2010/main" val="141231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DC8CBE8-2899-7F4A-BFAD-84108FDF804A}" type="datetimeFigureOut">
              <a:rPr lang="fr-FR" smtClean="0"/>
              <a:t>21/01/2021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A1F29F-2DB9-C548-9350-5B8FB34B4BC0}" type="slidenum">
              <a:rPr lang="fr-FR" smtClean="0"/>
              <a:t>‹N°›</a:t>
            </a:fld>
            <a:endParaRPr lang="fr-FR"/>
          </a:p>
        </p:txBody>
      </p:sp>
    </p:spTree>
    <p:extLst>
      <p:ext uri="{BB962C8B-B14F-4D97-AF65-F5344CB8AC3E}">
        <p14:creationId xmlns:p14="http://schemas.microsoft.com/office/powerpoint/2010/main" val="763687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Cliquez et modifiez le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DC8CBE8-2899-7F4A-BFAD-84108FDF804A}" type="datetimeFigureOut">
              <a:rPr lang="fr-FR" smtClean="0"/>
              <a:t>21/01/2021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A1F29F-2DB9-C548-9350-5B8FB34B4BC0}" type="slidenum">
              <a:rPr lang="fr-FR" smtClean="0"/>
              <a:t>‹N°›</a:t>
            </a:fld>
            <a:endParaRPr lang="fr-FR"/>
          </a:p>
        </p:txBody>
      </p:sp>
    </p:spTree>
    <p:extLst>
      <p:ext uri="{BB962C8B-B14F-4D97-AF65-F5344CB8AC3E}">
        <p14:creationId xmlns:p14="http://schemas.microsoft.com/office/powerpoint/2010/main" val="1936277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DC8CBE8-2899-7F4A-BFAD-84108FDF804A}" type="datetimeFigureOut">
              <a:rPr lang="fr-FR" smtClean="0"/>
              <a:t>21/01/2021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8A1F29F-2DB9-C548-9350-5B8FB34B4BC0}" type="slidenum">
              <a:rPr lang="fr-FR" smtClean="0"/>
              <a:t>‹N°›</a:t>
            </a:fld>
            <a:endParaRPr lang="fr-FR"/>
          </a:p>
        </p:txBody>
      </p:sp>
    </p:spTree>
    <p:extLst>
      <p:ext uri="{BB962C8B-B14F-4D97-AF65-F5344CB8AC3E}">
        <p14:creationId xmlns:p14="http://schemas.microsoft.com/office/powerpoint/2010/main" val="49915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Cliquez et modifiez le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DC8CBE8-2899-7F4A-BFAD-84108FDF804A}" type="datetimeFigureOut">
              <a:rPr lang="fr-FR" smtClean="0"/>
              <a:t>21/01/2021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8A1F29F-2DB9-C548-9350-5B8FB34B4BC0}" type="slidenum">
              <a:rPr lang="fr-FR" smtClean="0"/>
              <a:t>‹N°›</a:t>
            </a:fld>
            <a:endParaRPr lang="fr-FR"/>
          </a:p>
        </p:txBody>
      </p:sp>
    </p:spTree>
    <p:extLst>
      <p:ext uri="{BB962C8B-B14F-4D97-AF65-F5344CB8AC3E}">
        <p14:creationId xmlns:p14="http://schemas.microsoft.com/office/powerpoint/2010/main" val="141194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2DC8CBE8-2899-7F4A-BFAD-84108FDF804A}" type="datetimeFigureOut">
              <a:rPr lang="fr-FR" smtClean="0"/>
              <a:t>21/01/2021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8A1F29F-2DB9-C548-9350-5B8FB34B4BC0}" type="slidenum">
              <a:rPr lang="fr-FR" smtClean="0"/>
              <a:t>‹N°›</a:t>
            </a:fld>
            <a:endParaRPr lang="fr-FR"/>
          </a:p>
        </p:txBody>
      </p:sp>
    </p:spTree>
    <p:extLst>
      <p:ext uri="{BB962C8B-B14F-4D97-AF65-F5344CB8AC3E}">
        <p14:creationId xmlns:p14="http://schemas.microsoft.com/office/powerpoint/2010/main" val="82304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8CBE8-2899-7F4A-BFAD-84108FDF804A}" type="datetimeFigureOut">
              <a:rPr lang="fr-FR" smtClean="0"/>
              <a:t>21/01/2021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8A1F29F-2DB9-C548-9350-5B8FB34B4BC0}" type="slidenum">
              <a:rPr lang="fr-FR" smtClean="0"/>
              <a:t>‹N°›</a:t>
            </a:fld>
            <a:endParaRPr lang="fr-FR"/>
          </a:p>
        </p:txBody>
      </p:sp>
    </p:spTree>
    <p:extLst>
      <p:ext uri="{BB962C8B-B14F-4D97-AF65-F5344CB8AC3E}">
        <p14:creationId xmlns:p14="http://schemas.microsoft.com/office/powerpoint/2010/main" val="992707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Cliquez et modifiez le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DC8CBE8-2899-7F4A-BFAD-84108FDF804A}" type="datetimeFigureOut">
              <a:rPr lang="fr-FR" smtClean="0"/>
              <a:t>21/01/2021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8A1F29F-2DB9-C548-9350-5B8FB34B4BC0}" type="slidenum">
              <a:rPr lang="fr-FR" smtClean="0"/>
              <a:t>‹N°›</a:t>
            </a:fld>
            <a:endParaRPr lang="fr-FR"/>
          </a:p>
        </p:txBody>
      </p:sp>
    </p:spTree>
    <p:extLst>
      <p:ext uri="{BB962C8B-B14F-4D97-AF65-F5344CB8AC3E}">
        <p14:creationId xmlns:p14="http://schemas.microsoft.com/office/powerpoint/2010/main" val="642700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Cliquez et modifiez le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DC8CBE8-2899-7F4A-BFAD-84108FDF804A}" type="datetimeFigureOut">
              <a:rPr lang="fr-FR" smtClean="0"/>
              <a:t>21/01/2021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8A1F29F-2DB9-C548-9350-5B8FB34B4BC0}" type="slidenum">
              <a:rPr lang="fr-FR" smtClean="0"/>
              <a:t>‹N°›</a:t>
            </a:fld>
            <a:endParaRPr lang="fr-FR"/>
          </a:p>
        </p:txBody>
      </p:sp>
    </p:spTree>
    <p:extLst>
      <p:ext uri="{BB962C8B-B14F-4D97-AF65-F5344CB8AC3E}">
        <p14:creationId xmlns:p14="http://schemas.microsoft.com/office/powerpoint/2010/main" val="29147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C8CBE8-2899-7F4A-BFAD-84108FDF804A}" type="datetimeFigureOut">
              <a:rPr lang="fr-FR" smtClean="0"/>
              <a:t>21/01/2021</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8A1F29F-2DB9-C548-9350-5B8FB34B4BC0}" type="slidenum">
              <a:rPr lang="fr-FR" smtClean="0"/>
              <a:t>‹N°›</a:t>
            </a:fld>
            <a:endParaRPr lang="fr-FR"/>
          </a:p>
        </p:txBody>
      </p:sp>
    </p:spTree>
    <p:extLst>
      <p:ext uri="{BB962C8B-B14F-4D97-AF65-F5344CB8AC3E}">
        <p14:creationId xmlns:p14="http://schemas.microsoft.com/office/powerpoint/2010/main" val="1021628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exempledecv.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1F145EDF-9F67-E74A-AE31-127D0A47FC1A}"/>
              </a:ext>
            </a:extLst>
          </p:cNvPr>
          <p:cNvPicPr>
            <a:picLocks noChangeAspect="1"/>
          </p:cNvPicPr>
          <p:nvPr/>
        </p:nvPicPr>
        <p:blipFill>
          <a:blip r:embed="rId2"/>
          <a:stretch>
            <a:fillRect/>
          </a:stretch>
        </p:blipFill>
        <p:spPr>
          <a:xfrm rot="16200000">
            <a:off x="2564673" y="490122"/>
            <a:ext cx="4793707" cy="3813464"/>
          </a:xfrm>
          <a:prstGeom prst="rect">
            <a:avLst/>
          </a:prstGeom>
        </p:spPr>
      </p:pic>
      <p:sp>
        <p:nvSpPr>
          <p:cNvPr id="41" name="Oval 16">
            <a:extLst>
              <a:ext uri="{FF2B5EF4-FFF2-40B4-BE49-F238E27FC236}">
                <a16:creationId xmlns:a16="http://schemas.microsoft.com/office/drawing/2014/main" id="{4E8CD214-45C3-6C4B-AA5C-87F5D7575E8E}"/>
              </a:ext>
            </a:extLst>
          </p:cNvPr>
          <p:cNvSpPr/>
          <p:nvPr/>
        </p:nvSpPr>
        <p:spPr>
          <a:xfrm>
            <a:off x="4759037" y="1465117"/>
            <a:ext cx="1726548" cy="1646477"/>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en-PH" sz="1400" b="1" dirty="0">
                <a:solidFill>
                  <a:schemeClr val="tx1"/>
                </a:solidFill>
              </a:rPr>
              <a:t>VOTRE</a:t>
            </a:r>
          </a:p>
          <a:p>
            <a:pPr algn="ctr"/>
            <a:r>
              <a:rPr lang="en-PH" sz="1400" b="1" dirty="0">
                <a:solidFill>
                  <a:schemeClr val="tx1"/>
                </a:solidFill>
              </a:rPr>
              <a:t>PHOTO</a:t>
            </a:r>
          </a:p>
        </p:txBody>
      </p:sp>
      <p:sp>
        <p:nvSpPr>
          <p:cNvPr id="42" name="ZoneTexte 41">
            <a:extLst>
              <a:ext uri="{FF2B5EF4-FFF2-40B4-BE49-F238E27FC236}">
                <a16:creationId xmlns:a16="http://schemas.microsoft.com/office/drawing/2014/main" id="{F9B5A3F7-3E09-3A45-8904-2D9CCE7791CF}"/>
              </a:ext>
            </a:extLst>
          </p:cNvPr>
          <p:cNvSpPr txBox="1"/>
          <p:nvPr/>
        </p:nvSpPr>
        <p:spPr>
          <a:xfrm>
            <a:off x="339563" y="112710"/>
            <a:ext cx="4717958" cy="830997"/>
          </a:xfrm>
          <a:prstGeom prst="rect">
            <a:avLst/>
          </a:prstGeom>
          <a:noFill/>
        </p:spPr>
        <p:txBody>
          <a:bodyPr wrap="none" rtlCol="0">
            <a:spAutoFit/>
          </a:bodyPr>
          <a:lstStyle/>
          <a:p>
            <a:r>
              <a:rPr lang="fr-FR" sz="4800" dirty="0">
                <a:solidFill>
                  <a:srgbClr val="58CDFF"/>
                </a:solidFill>
              </a:rPr>
              <a:t>Vincent</a:t>
            </a:r>
            <a:r>
              <a:rPr lang="fr-FR" sz="4800" dirty="0">
                <a:solidFill>
                  <a:srgbClr val="145D7E"/>
                </a:solidFill>
              </a:rPr>
              <a:t> LANGLOIS</a:t>
            </a:r>
          </a:p>
        </p:txBody>
      </p:sp>
      <p:sp>
        <p:nvSpPr>
          <p:cNvPr id="43" name="Rectangle 42">
            <a:extLst>
              <a:ext uri="{FF2B5EF4-FFF2-40B4-BE49-F238E27FC236}">
                <a16:creationId xmlns:a16="http://schemas.microsoft.com/office/drawing/2014/main" id="{9EF5FD89-F362-FE45-AAA8-83DB83AF31DF}"/>
              </a:ext>
            </a:extLst>
          </p:cNvPr>
          <p:cNvSpPr/>
          <p:nvPr/>
        </p:nvSpPr>
        <p:spPr>
          <a:xfrm>
            <a:off x="340999" y="1431867"/>
            <a:ext cx="2786666" cy="1446550"/>
          </a:xfrm>
          <a:prstGeom prst="rect">
            <a:avLst/>
          </a:prstGeom>
        </p:spPr>
        <p:txBody>
          <a:bodyPr wrap="square">
            <a:spAutoFit/>
          </a:bodyPr>
          <a:lstStyle/>
          <a:p>
            <a:pPr defTabSz="685800">
              <a:defRPr/>
            </a:pPr>
            <a:r>
              <a:rPr lang="fr-FR" sz="1100" dirty="0">
                <a:solidFill>
                  <a:schemeClr val="tx1">
                    <a:lumMod val="65000"/>
                    <a:lumOff val="35000"/>
                  </a:schemeClr>
                </a:solidFill>
              </a:rPr>
              <a:t>Décrivez en quelques lignes vos compétences clés pour le poste et vos objectifs de carrière. Vous pouvez les mettre en forme à l’aide de puces ou les laisser sous forme de texte plein.  Cet espace peut servir de début d’introduction à votre lettre de motivation soyez précis, imaginatif et mettez en valeur votre potentiel professionnel.</a:t>
            </a:r>
          </a:p>
        </p:txBody>
      </p:sp>
      <p:sp>
        <p:nvSpPr>
          <p:cNvPr id="44" name="Rectangle 43">
            <a:extLst>
              <a:ext uri="{FF2B5EF4-FFF2-40B4-BE49-F238E27FC236}">
                <a16:creationId xmlns:a16="http://schemas.microsoft.com/office/drawing/2014/main" id="{AA60CA8D-AB26-E54B-8FCC-2D9E6D6A1FCA}"/>
              </a:ext>
            </a:extLst>
          </p:cNvPr>
          <p:cNvSpPr/>
          <p:nvPr/>
        </p:nvSpPr>
        <p:spPr>
          <a:xfrm>
            <a:off x="340998" y="1062535"/>
            <a:ext cx="1438407" cy="369332"/>
          </a:xfrm>
          <a:prstGeom prst="rect">
            <a:avLst/>
          </a:prstGeom>
        </p:spPr>
        <p:txBody>
          <a:bodyPr wrap="none">
            <a:spAutoFit/>
          </a:bodyPr>
          <a:lstStyle/>
          <a:p>
            <a:pPr algn="r"/>
            <a:r>
              <a:rPr lang="fr-FR" dirty="0">
                <a:solidFill>
                  <a:srgbClr val="58CDFF"/>
                </a:solidFill>
                <a:ea typeface="Times New Roman" charset="0"/>
                <a:cs typeface="Times New Roman" charset="0"/>
              </a:rPr>
              <a:t>Mes</a:t>
            </a:r>
            <a:r>
              <a:rPr lang="fr-FR" dirty="0">
                <a:ea typeface="Times New Roman" charset="0"/>
                <a:cs typeface="Times New Roman" charset="0"/>
              </a:rPr>
              <a:t> objectifs</a:t>
            </a:r>
          </a:p>
        </p:txBody>
      </p:sp>
      <p:sp>
        <p:nvSpPr>
          <p:cNvPr id="45" name="ZoneTexte 9">
            <a:extLst>
              <a:ext uri="{FF2B5EF4-FFF2-40B4-BE49-F238E27FC236}">
                <a16:creationId xmlns:a16="http://schemas.microsoft.com/office/drawing/2014/main" id="{80603C74-CCB4-A548-A6C9-ACA6B8589941}"/>
              </a:ext>
            </a:extLst>
          </p:cNvPr>
          <p:cNvSpPr txBox="1"/>
          <p:nvPr/>
        </p:nvSpPr>
        <p:spPr>
          <a:xfrm>
            <a:off x="349822" y="3432415"/>
            <a:ext cx="2777843" cy="4832092"/>
          </a:xfrm>
          <a:prstGeom prst="rect">
            <a:avLst/>
          </a:prstGeom>
          <a:noFill/>
        </p:spPr>
        <p:txBody>
          <a:bodyPr wrap="square" rtlCol="0">
            <a:spAutoFit/>
          </a:bodyPr>
          <a:lstStyle/>
          <a:p>
            <a:pPr defTabSz="685800">
              <a:defRPr/>
            </a:pPr>
            <a:r>
              <a:rPr lang="fr-FR" sz="1100" b="1" dirty="0">
                <a:solidFill>
                  <a:schemeClr val="tx1">
                    <a:lumMod val="65000"/>
                    <a:lumOff val="35000"/>
                  </a:schemeClr>
                </a:solidFill>
              </a:rPr>
              <a:t>2010- 2015 Titre du poste  - Société – Ville (CP)</a:t>
            </a:r>
          </a:p>
          <a:p>
            <a:pPr defTabSz="685800">
              <a:defRPr/>
            </a:pPr>
            <a:r>
              <a:rPr lang="fr-FR" sz="1100" dirty="0">
                <a:solidFill>
                  <a:schemeClr val="tx1">
                    <a:lumMod val="65000"/>
                    <a:lumOff val="35000"/>
                  </a:schemeClr>
                </a:solidFill>
              </a:rPr>
              <a:t>Décrivez ici les fonctions que vous avez occupé. Décrivez également vos missions, le nombre de personne que vous avez encadrez et si vous le pouvez essayé d’inscrire les résultats que vous avez obtenus, n’hésitez pas à les quantifier. </a:t>
            </a:r>
            <a:br>
              <a:rPr lang="fr-FR" sz="1100" dirty="0">
                <a:solidFill>
                  <a:schemeClr val="tx1">
                    <a:lumMod val="65000"/>
                    <a:lumOff val="35000"/>
                  </a:schemeClr>
                </a:solidFill>
              </a:rPr>
            </a:br>
            <a:endParaRPr lang="fr-FR" sz="1100" dirty="0">
              <a:solidFill>
                <a:schemeClr val="tx1">
                  <a:lumMod val="65000"/>
                  <a:lumOff val="35000"/>
                </a:schemeClr>
              </a:solidFill>
            </a:endParaRPr>
          </a:p>
          <a:p>
            <a:pPr defTabSz="685800">
              <a:defRPr/>
            </a:pPr>
            <a:r>
              <a:rPr lang="fr-FR" sz="1100" b="1" dirty="0">
                <a:solidFill>
                  <a:schemeClr val="tx1">
                    <a:lumMod val="65000"/>
                    <a:lumOff val="35000"/>
                  </a:schemeClr>
                </a:solidFill>
              </a:rPr>
              <a:t>2010- 2015 Titre du poste  - Société – Ville (CP)</a:t>
            </a:r>
          </a:p>
          <a:p>
            <a:pPr defTabSz="685800">
              <a:defRPr/>
            </a:pPr>
            <a:r>
              <a:rPr lang="fr-FR" sz="1100" dirty="0">
                <a:solidFill>
                  <a:schemeClr val="tx1">
                    <a:lumMod val="65000"/>
                    <a:lumOff val="35000"/>
                  </a:schemeClr>
                </a:solidFill>
              </a:rPr>
              <a:t>Décrivez ici les fonctions que vous avez occupé. Décrivez également vos missions, le nombre de personne que vous avez encadrez et si vous le pouvez essayé d’inscrire les résultats que vous avez obtenus, n’hésitez pas à les quantifier. </a:t>
            </a:r>
          </a:p>
          <a:p>
            <a:pPr defTabSz="685800">
              <a:defRPr/>
            </a:pPr>
            <a:br>
              <a:rPr lang="fr-FR" sz="1100" dirty="0">
                <a:solidFill>
                  <a:schemeClr val="tx1">
                    <a:lumMod val="65000"/>
                    <a:lumOff val="35000"/>
                  </a:schemeClr>
                </a:solidFill>
              </a:rPr>
            </a:br>
            <a:r>
              <a:rPr lang="fr-FR" sz="1100" b="1" dirty="0">
                <a:solidFill>
                  <a:schemeClr val="tx1">
                    <a:lumMod val="65000"/>
                    <a:lumOff val="35000"/>
                  </a:schemeClr>
                </a:solidFill>
              </a:rPr>
              <a:t>2010- 2015 Titre du poste  - Société – Ville (CP)</a:t>
            </a:r>
          </a:p>
          <a:p>
            <a:pPr defTabSz="685800">
              <a:defRPr/>
            </a:pPr>
            <a:r>
              <a:rPr lang="fr-FR" sz="1100" dirty="0">
                <a:solidFill>
                  <a:schemeClr val="tx1">
                    <a:lumMod val="65000"/>
                    <a:lumOff val="35000"/>
                  </a:schemeClr>
                </a:solidFill>
              </a:rPr>
              <a:t>Décrivez ici les fonctions que vous avez occupé. Décrivez également vos missions, le nombre de personne que vous avez encadrez et si vous le pouvez essayé d’inscrire les résultats que vous avez obtenus, n’hésitez pas à les quantifier. </a:t>
            </a:r>
          </a:p>
          <a:p>
            <a:pPr defTabSz="685800">
              <a:defRPr/>
            </a:pPr>
            <a:endParaRPr lang="fr-FR" sz="1100" dirty="0">
              <a:solidFill>
                <a:schemeClr val="tx1">
                  <a:lumMod val="65000"/>
                  <a:lumOff val="35000"/>
                </a:schemeClr>
              </a:solidFill>
            </a:endParaRPr>
          </a:p>
          <a:p>
            <a:pPr defTabSz="685800">
              <a:defRPr/>
            </a:pPr>
            <a:endParaRPr lang="fr-FR" sz="1100" dirty="0">
              <a:solidFill>
                <a:schemeClr val="tx1">
                  <a:lumMod val="65000"/>
                  <a:lumOff val="35000"/>
                </a:schemeClr>
              </a:solidFill>
            </a:endParaRPr>
          </a:p>
        </p:txBody>
      </p:sp>
      <p:sp>
        <p:nvSpPr>
          <p:cNvPr id="46" name="Rectangle 45">
            <a:extLst>
              <a:ext uri="{FF2B5EF4-FFF2-40B4-BE49-F238E27FC236}">
                <a16:creationId xmlns:a16="http://schemas.microsoft.com/office/drawing/2014/main" id="{A580D319-8245-C249-95EE-0E946567DD97}"/>
              </a:ext>
            </a:extLst>
          </p:cNvPr>
          <p:cNvSpPr/>
          <p:nvPr/>
        </p:nvSpPr>
        <p:spPr>
          <a:xfrm>
            <a:off x="339563" y="3063083"/>
            <a:ext cx="2704972" cy="369332"/>
          </a:xfrm>
          <a:prstGeom prst="rect">
            <a:avLst/>
          </a:prstGeom>
        </p:spPr>
        <p:txBody>
          <a:bodyPr wrap="none">
            <a:spAutoFit/>
          </a:bodyPr>
          <a:lstStyle/>
          <a:p>
            <a:pPr algn="r"/>
            <a:r>
              <a:rPr lang="fr-FR" dirty="0">
                <a:solidFill>
                  <a:srgbClr val="58CDFF"/>
                </a:solidFill>
                <a:ea typeface="Times New Roman" charset="0"/>
                <a:cs typeface="Times New Roman" charset="0"/>
              </a:rPr>
              <a:t>Expérience</a:t>
            </a:r>
            <a:r>
              <a:rPr lang="fr-FR" dirty="0">
                <a:ea typeface="Times New Roman" charset="0"/>
                <a:cs typeface="Times New Roman" charset="0"/>
              </a:rPr>
              <a:t> professionnelle</a:t>
            </a:r>
          </a:p>
        </p:txBody>
      </p:sp>
      <p:sp>
        <p:nvSpPr>
          <p:cNvPr id="47" name="ZoneTexte 9">
            <a:extLst>
              <a:ext uri="{FF2B5EF4-FFF2-40B4-BE49-F238E27FC236}">
                <a16:creationId xmlns:a16="http://schemas.microsoft.com/office/drawing/2014/main" id="{A60546D9-C8A3-6247-BC3C-7C322755F5B3}"/>
              </a:ext>
            </a:extLst>
          </p:cNvPr>
          <p:cNvSpPr txBox="1"/>
          <p:nvPr/>
        </p:nvSpPr>
        <p:spPr>
          <a:xfrm>
            <a:off x="339563" y="8633839"/>
            <a:ext cx="2704972" cy="938719"/>
          </a:xfrm>
          <a:prstGeom prst="rect">
            <a:avLst/>
          </a:prstGeom>
          <a:noFill/>
        </p:spPr>
        <p:txBody>
          <a:bodyPr wrap="square" rtlCol="0">
            <a:spAutoFit/>
          </a:bodyPr>
          <a:lstStyle/>
          <a:p>
            <a:r>
              <a:rPr lang="fr-FR" sz="1100" dirty="0">
                <a:solidFill>
                  <a:schemeClr val="tx1">
                    <a:lumMod val="65000"/>
                    <a:lumOff val="35000"/>
                  </a:schemeClr>
                </a:solidFill>
                <a:ea typeface="Times New Roman" charset="0"/>
                <a:cs typeface="Times New Roman" charset="0"/>
              </a:rPr>
              <a:t>Tel :  01 02 03 04 05</a:t>
            </a:r>
          </a:p>
          <a:p>
            <a:r>
              <a:rPr lang="fr-FR" sz="1100" dirty="0">
                <a:solidFill>
                  <a:schemeClr val="tx1">
                    <a:lumMod val="65000"/>
                    <a:lumOff val="35000"/>
                  </a:schemeClr>
                </a:solidFill>
                <a:ea typeface="Times New Roman" charset="0"/>
                <a:cs typeface="Times New Roman" charset="0"/>
              </a:rPr>
              <a:t>Mob : 06 01 02 03 04</a:t>
            </a:r>
          </a:p>
          <a:p>
            <a:r>
              <a:rPr lang="fr-FR" sz="1100" dirty="0">
                <a:solidFill>
                  <a:schemeClr val="tx1">
                    <a:lumMod val="65000"/>
                    <a:lumOff val="35000"/>
                  </a:schemeClr>
                </a:solidFill>
                <a:ea typeface="Times New Roman" charset="0"/>
                <a:cs typeface="Times New Roman" charset="0"/>
              </a:rPr>
              <a:t>Mail: </a:t>
            </a:r>
            <a:r>
              <a:rPr lang="fr-FR" sz="1100" dirty="0" err="1">
                <a:solidFill>
                  <a:schemeClr val="tx1">
                    <a:lumMod val="65000"/>
                    <a:lumOff val="35000"/>
                  </a:schemeClr>
                </a:solidFill>
                <a:ea typeface="Times New Roman" charset="0"/>
                <a:cs typeface="Times New Roman" charset="0"/>
              </a:rPr>
              <a:t>mail@mail.com</a:t>
            </a:r>
            <a:endParaRPr lang="fr-FR" sz="1100" dirty="0">
              <a:solidFill>
                <a:schemeClr val="tx1">
                  <a:lumMod val="65000"/>
                  <a:lumOff val="35000"/>
                </a:schemeClr>
              </a:solidFill>
              <a:ea typeface="Times New Roman" charset="0"/>
              <a:cs typeface="Times New Roman" charset="0"/>
            </a:endParaRPr>
          </a:p>
          <a:p>
            <a:r>
              <a:rPr lang="fr-FR" sz="1100" dirty="0">
                <a:solidFill>
                  <a:schemeClr val="tx1">
                    <a:lumMod val="65000"/>
                    <a:lumOff val="35000"/>
                  </a:schemeClr>
                </a:solidFill>
                <a:ea typeface="Times New Roman" charset="0"/>
                <a:cs typeface="Times New Roman" charset="0"/>
              </a:rPr>
              <a:t>Adresse : 17 rue de la Réussite </a:t>
            </a:r>
            <a:br>
              <a:rPr lang="fr-FR" sz="1100" dirty="0">
                <a:solidFill>
                  <a:schemeClr val="tx1">
                    <a:lumMod val="65000"/>
                    <a:lumOff val="35000"/>
                  </a:schemeClr>
                </a:solidFill>
                <a:ea typeface="Times New Roman" charset="0"/>
                <a:cs typeface="Times New Roman" charset="0"/>
              </a:rPr>
            </a:br>
            <a:r>
              <a:rPr lang="fr-FR" sz="1100" dirty="0">
                <a:solidFill>
                  <a:schemeClr val="tx1">
                    <a:lumMod val="65000"/>
                    <a:lumOff val="35000"/>
                  </a:schemeClr>
                </a:solidFill>
                <a:ea typeface="Times New Roman" charset="0"/>
                <a:cs typeface="Times New Roman" charset="0"/>
              </a:rPr>
              <a:t>75012 Paris</a:t>
            </a:r>
          </a:p>
        </p:txBody>
      </p:sp>
      <p:sp>
        <p:nvSpPr>
          <p:cNvPr id="48" name="Rectangle 47">
            <a:extLst>
              <a:ext uri="{FF2B5EF4-FFF2-40B4-BE49-F238E27FC236}">
                <a16:creationId xmlns:a16="http://schemas.microsoft.com/office/drawing/2014/main" id="{45D7DF4E-F566-B44D-A65F-942D6B6039AC}"/>
              </a:ext>
            </a:extLst>
          </p:cNvPr>
          <p:cNvSpPr/>
          <p:nvPr/>
        </p:nvSpPr>
        <p:spPr>
          <a:xfrm>
            <a:off x="330477" y="8264507"/>
            <a:ext cx="1426544" cy="369332"/>
          </a:xfrm>
          <a:prstGeom prst="rect">
            <a:avLst/>
          </a:prstGeom>
        </p:spPr>
        <p:txBody>
          <a:bodyPr wrap="none">
            <a:spAutoFit/>
          </a:bodyPr>
          <a:lstStyle/>
          <a:p>
            <a:pPr algn="r"/>
            <a:r>
              <a:rPr lang="fr-FR" dirty="0">
                <a:solidFill>
                  <a:srgbClr val="58CDFF"/>
                </a:solidFill>
                <a:ea typeface="Times New Roman" charset="0"/>
                <a:cs typeface="Times New Roman" charset="0"/>
              </a:rPr>
              <a:t>Mes</a:t>
            </a:r>
            <a:r>
              <a:rPr lang="fr-FR" dirty="0">
                <a:ea typeface="Times New Roman" charset="0"/>
                <a:cs typeface="Times New Roman" charset="0"/>
              </a:rPr>
              <a:t> contacts</a:t>
            </a:r>
          </a:p>
        </p:txBody>
      </p:sp>
      <p:sp>
        <p:nvSpPr>
          <p:cNvPr id="49" name="ZoneTexte 9">
            <a:extLst>
              <a:ext uri="{FF2B5EF4-FFF2-40B4-BE49-F238E27FC236}">
                <a16:creationId xmlns:a16="http://schemas.microsoft.com/office/drawing/2014/main" id="{50CA48E2-5494-1B48-9956-C272CD0AE5F1}"/>
              </a:ext>
            </a:extLst>
          </p:cNvPr>
          <p:cNvSpPr txBox="1"/>
          <p:nvPr/>
        </p:nvSpPr>
        <p:spPr>
          <a:xfrm>
            <a:off x="3354850" y="8064143"/>
            <a:ext cx="3285556" cy="1615827"/>
          </a:xfrm>
          <a:prstGeom prst="rect">
            <a:avLst/>
          </a:prstGeom>
          <a:noFill/>
        </p:spPr>
        <p:txBody>
          <a:bodyPr wrap="square" rtlCol="0">
            <a:spAutoFit/>
          </a:bodyPr>
          <a:lstStyle/>
          <a:p>
            <a:pPr defTabSz="685800">
              <a:defRPr/>
            </a:pPr>
            <a:r>
              <a:rPr lang="fr-FR" sz="1100" b="1" dirty="0">
                <a:solidFill>
                  <a:schemeClr val="tx1">
                    <a:lumMod val="65000"/>
                    <a:lumOff val="35000"/>
                  </a:schemeClr>
                </a:solidFill>
              </a:rPr>
              <a:t>2012 - Titre du diplôme – Nom de l’université / école</a:t>
            </a:r>
          </a:p>
          <a:p>
            <a:pPr defTabSz="685800">
              <a:defRPr/>
            </a:pPr>
            <a:r>
              <a:rPr lang="fr-FR" sz="1100" dirty="0">
                <a:solidFill>
                  <a:schemeClr val="tx1">
                    <a:lumMod val="65000"/>
                    <a:lumOff val="35000"/>
                  </a:schemeClr>
                </a:solidFill>
              </a:rPr>
              <a:t>Décrivez en une ligne les objectifs et les spécialités de cette formation. Inscrivez votre mention si vous en avez eu une.</a:t>
            </a:r>
          </a:p>
          <a:p>
            <a:pPr defTabSz="685800">
              <a:defRPr/>
            </a:pPr>
            <a:br>
              <a:rPr lang="fr-FR" sz="1100" b="1" dirty="0">
                <a:solidFill>
                  <a:schemeClr val="tx1">
                    <a:lumMod val="65000"/>
                    <a:lumOff val="35000"/>
                  </a:schemeClr>
                </a:solidFill>
              </a:rPr>
            </a:br>
            <a:r>
              <a:rPr lang="fr-FR" sz="1100" b="1" dirty="0">
                <a:solidFill>
                  <a:schemeClr val="tx1">
                    <a:lumMod val="65000"/>
                    <a:lumOff val="35000"/>
                  </a:schemeClr>
                </a:solidFill>
              </a:rPr>
              <a:t>2012 - Titre du diplôme – Nom de l’université / école</a:t>
            </a:r>
          </a:p>
          <a:p>
            <a:pPr defTabSz="685800">
              <a:defRPr/>
            </a:pPr>
            <a:r>
              <a:rPr lang="fr-FR" sz="1100" dirty="0">
                <a:solidFill>
                  <a:schemeClr val="tx1">
                    <a:lumMod val="65000"/>
                    <a:lumOff val="35000"/>
                  </a:schemeClr>
                </a:solidFill>
              </a:rPr>
              <a:t>Décrivez en une ligne les objectifs et les spécialités de cette formation. Inscrivez votre mention si vous en avez eu une.</a:t>
            </a:r>
          </a:p>
        </p:txBody>
      </p:sp>
      <p:sp>
        <p:nvSpPr>
          <p:cNvPr id="50" name="Rectangle 49">
            <a:extLst>
              <a:ext uri="{FF2B5EF4-FFF2-40B4-BE49-F238E27FC236}">
                <a16:creationId xmlns:a16="http://schemas.microsoft.com/office/drawing/2014/main" id="{5FB115AC-64A9-D64E-B274-8E4557139977}"/>
              </a:ext>
            </a:extLst>
          </p:cNvPr>
          <p:cNvSpPr/>
          <p:nvPr/>
        </p:nvSpPr>
        <p:spPr>
          <a:xfrm>
            <a:off x="3345258" y="7694811"/>
            <a:ext cx="2927661" cy="369332"/>
          </a:xfrm>
          <a:prstGeom prst="rect">
            <a:avLst/>
          </a:prstGeom>
        </p:spPr>
        <p:txBody>
          <a:bodyPr wrap="none">
            <a:spAutoFit/>
          </a:bodyPr>
          <a:lstStyle/>
          <a:p>
            <a:pPr algn="r"/>
            <a:r>
              <a:rPr lang="fr-FR" dirty="0">
                <a:solidFill>
                  <a:srgbClr val="58CDFF"/>
                </a:solidFill>
                <a:ea typeface="Times New Roman" charset="0"/>
                <a:cs typeface="Times New Roman" charset="0"/>
              </a:rPr>
              <a:t>Formation</a:t>
            </a:r>
            <a:r>
              <a:rPr lang="fr-FR" dirty="0">
                <a:ea typeface="Times New Roman" charset="0"/>
                <a:cs typeface="Times New Roman" charset="0"/>
              </a:rPr>
              <a:t> / Parcours scolaire</a:t>
            </a:r>
          </a:p>
        </p:txBody>
      </p:sp>
      <p:sp>
        <p:nvSpPr>
          <p:cNvPr id="51" name="object 115">
            <a:extLst>
              <a:ext uri="{FF2B5EF4-FFF2-40B4-BE49-F238E27FC236}">
                <a16:creationId xmlns:a16="http://schemas.microsoft.com/office/drawing/2014/main" id="{2AEBE4E2-76F0-6441-9625-3466EB5141AB}"/>
              </a:ext>
            </a:extLst>
          </p:cNvPr>
          <p:cNvSpPr txBox="1"/>
          <p:nvPr/>
        </p:nvSpPr>
        <p:spPr>
          <a:xfrm>
            <a:off x="5336837" y="4634397"/>
            <a:ext cx="1185859" cy="215444"/>
          </a:xfrm>
          <a:prstGeom prst="rect">
            <a:avLst/>
          </a:prstGeom>
        </p:spPr>
        <p:txBody>
          <a:bodyPr vert="horz" wrap="square" lIns="0" tIns="0" rIns="0" bIns="0" rtlCol="0">
            <a:spAutoFit/>
          </a:bodyPr>
          <a:lstStyle/>
          <a:p>
            <a:pPr marL="12699"/>
            <a:r>
              <a:rPr lang="fr-FR" sz="1400" b="1" dirty="0">
                <a:solidFill>
                  <a:srgbClr val="145D7E"/>
                </a:solidFill>
                <a:cs typeface="Proxima Nova Rg"/>
              </a:rPr>
              <a:t>PERSONNALITE</a:t>
            </a:r>
            <a:endParaRPr sz="1400" dirty="0">
              <a:solidFill>
                <a:srgbClr val="145D7E"/>
              </a:solidFill>
              <a:cs typeface="Proxima Nova Rg"/>
            </a:endParaRPr>
          </a:p>
        </p:txBody>
      </p:sp>
      <p:cxnSp>
        <p:nvCxnSpPr>
          <p:cNvPr id="52" name="Connecteur droit 51">
            <a:extLst>
              <a:ext uri="{FF2B5EF4-FFF2-40B4-BE49-F238E27FC236}">
                <a16:creationId xmlns:a16="http://schemas.microsoft.com/office/drawing/2014/main" id="{29725573-738E-644D-BBA2-2263A5BF08DF}"/>
              </a:ext>
            </a:extLst>
          </p:cNvPr>
          <p:cNvCxnSpPr/>
          <p:nvPr/>
        </p:nvCxnSpPr>
        <p:spPr>
          <a:xfrm>
            <a:off x="4451256" y="4948386"/>
            <a:ext cx="2004397" cy="0"/>
          </a:xfrm>
          <a:prstGeom prst="line">
            <a:avLst/>
          </a:prstGeom>
          <a:ln w="28575">
            <a:solidFill>
              <a:srgbClr val="284296"/>
            </a:solidFill>
            <a:prstDash val="sysDot"/>
          </a:ln>
        </p:spPr>
        <p:style>
          <a:lnRef idx="1">
            <a:schemeClr val="accent1"/>
          </a:lnRef>
          <a:fillRef idx="0">
            <a:schemeClr val="accent1"/>
          </a:fillRef>
          <a:effectRef idx="0">
            <a:schemeClr val="accent1"/>
          </a:effectRef>
          <a:fontRef idx="minor">
            <a:schemeClr val="tx1"/>
          </a:fontRef>
        </p:style>
      </p:cxnSp>
      <p:sp>
        <p:nvSpPr>
          <p:cNvPr id="53" name="object 47">
            <a:extLst>
              <a:ext uri="{FF2B5EF4-FFF2-40B4-BE49-F238E27FC236}">
                <a16:creationId xmlns:a16="http://schemas.microsoft.com/office/drawing/2014/main" id="{8311A480-4001-4B43-B460-493C339F6A06}"/>
              </a:ext>
            </a:extLst>
          </p:cNvPr>
          <p:cNvSpPr txBox="1"/>
          <p:nvPr/>
        </p:nvSpPr>
        <p:spPr>
          <a:xfrm>
            <a:off x="4428515" y="5146858"/>
            <a:ext cx="693102" cy="153888"/>
          </a:xfrm>
          <a:prstGeom prst="rect">
            <a:avLst/>
          </a:prstGeom>
        </p:spPr>
        <p:txBody>
          <a:bodyPr vert="horz" wrap="square" lIns="0" tIns="0" rIns="0" bIns="0" rtlCol="0">
            <a:spAutoFit/>
          </a:bodyPr>
          <a:lstStyle/>
          <a:p>
            <a:pPr marL="12699" algn="r"/>
            <a:r>
              <a:rPr lang="fr-FR" sz="1000" b="1">
                <a:solidFill>
                  <a:srgbClr val="231F20"/>
                </a:solidFill>
                <a:cs typeface="Proxima Nova Rg"/>
              </a:rPr>
              <a:t>ORGANISE</a:t>
            </a:r>
            <a:endParaRPr sz="1000" dirty="0">
              <a:cs typeface="Proxima Nova Rg"/>
            </a:endParaRPr>
          </a:p>
        </p:txBody>
      </p:sp>
      <p:sp>
        <p:nvSpPr>
          <p:cNvPr id="54" name="object 48">
            <a:extLst>
              <a:ext uri="{FF2B5EF4-FFF2-40B4-BE49-F238E27FC236}">
                <a16:creationId xmlns:a16="http://schemas.microsoft.com/office/drawing/2014/main" id="{0DF9B69B-CCC5-9045-855D-796B9840713A}"/>
              </a:ext>
            </a:extLst>
          </p:cNvPr>
          <p:cNvSpPr txBox="1"/>
          <p:nvPr/>
        </p:nvSpPr>
        <p:spPr>
          <a:xfrm>
            <a:off x="4538806" y="5426216"/>
            <a:ext cx="606301" cy="153888"/>
          </a:xfrm>
          <a:prstGeom prst="rect">
            <a:avLst/>
          </a:prstGeom>
        </p:spPr>
        <p:txBody>
          <a:bodyPr vert="horz" wrap="square" lIns="0" tIns="0" rIns="0" bIns="0" rtlCol="0">
            <a:spAutoFit/>
          </a:bodyPr>
          <a:lstStyle/>
          <a:p>
            <a:pPr marL="12699" algn="r"/>
            <a:r>
              <a:rPr lang="fr-FR" sz="1000" b="1" dirty="0">
                <a:solidFill>
                  <a:srgbClr val="231F20"/>
                </a:solidFill>
                <a:cs typeface="Proxima Nova Rg"/>
              </a:rPr>
              <a:t>CRÉATIF</a:t>
            </a:r>
            <a:endParaRPr sz="1000" dirty="0">
              <a:cs typeface="Proxima Nova Rg"/>
            </a:endParaRPr>
          </a:p>
        </p:txBody>
      </p:sp>
      <p:sp>
        <p:nvSpPr>
          <p:cNvPr id="55" name="object 59">
            <a:extLst>
              <a:ext uri="{FF2B5EF4-FFF2-40B4-BE49-F238E27FC236}">
                <a16:creationId xmlns:a16="http://schemas.microsoft.com/office/drawing/2014/main" id="{DA98B2CE-366F-7D4E-9079-5C60E34B6607}"/>
              </a:ext>
            </a:extLst>
          </p:cNvPr>
          <p:cNvSpPr txBox="1"/>
          <p:nvPr/>
        </p:nvSpPr>
        <p:spPr>
          <a:xfrm>
            <a:off x="4581047" y="5698017"/>
            <a:ext cx="557830" cy="153888"/>
          </a:xfrm>
          <a:prstGeom prst="rect">
            <a:avLst/>
          </a:prstGeom>
        </p:spPr>
        <p:txBody>
          <a:bodyPr vert="horz" wrap="square" lIns="0" tIns="0" rIns="0" bIns="0" rtlCol="0">
            <a:spAutoFit/>
          </a:bodyPr>
          <a:lstStyle/>
          <a:p>
            <a:pPr marL="12699" algn="r"/>
            <a:r>
              <a:rPr lang="fr-FR" sz="1000" b="1">
                <a:solidFill>
                  <a:srgbClr val="231F20"/>
                </a:solidFill>
                <a:cs typeface="Proxima Nova Rg"/>
              </a:rPr>
              <a:t>LEADER</a:t>
            </a:r>
            <a:endParaRPr sz="1000" dirty="0">
              <a:cs typeface="Proxima Nova Rg"/>
            </a:endParaRPr>
          </a:p>
        </p:txBody>
      </p:sp>
      <p:sp>
        <p:nvSpPr>
          <p:cNvPr id="56" name="object 115">
            <a:extLst>
              <a:ext uri="{FF2B5EF4-FFF2-40B4-BE49-F238E27FC236}">
                <a16:creationId xmlns:a16="http://schemas.microsoft.com/office/drawing/2014/main" id="{36629329-FA9A-E646-B213-68B6D9DED8F4}"/>
              </a:ext>
            </a:extLst>
          </p:cNvPr>
          <p:cNvSpPr txBox="1"/>
          <p:nvPr/>
        </p:nvSpPr>
        <p:spPr>
          <a:xfrm>
            <a:off x="5196899" y="6243975"/>
            <a:ext cx="1185859" cy="215444"/>
          </a:xfrm>
          <a:prstGeom prst="rect">
            <a:avLst/>
          </a:prstGeom>
        </p:spPr>
        <p:txBody>
          <a:bodyPr vert="horz" wrap="square" lIns="0" tIns="0" rIns="0" bIns="0" rtlCol="0">
            <a:spAutoFit/>
          </a:bodyPr>
          <a:lstStyle/>
          <a:p>
            <a:pPr marL="12699" algn="r"/>
            <a:r>
              <a:rPr lang="fr-FR" sz="1400" b="1" dirty="0">
                <a:solidFill>
                  <a:srgbClr val="145D7E"/>
                </a:solidFill>
                <a:cs typeface="Proxima Nova Rg"/>
              </a:rPr>
              <a:t>ANGLAIS</a:t>
            </a:r>
            <a:endParaRPr sz="1400" dirty="0">
              <a:solidFill>
                <a:srgbClr val="145D7E"/>
              </a:solidFill>
              <a:cs typeface="Proxima Nova Rg"/>
            </a:endParaRPr>
          </a:p>
        </p:txBody>
      </p:sp>
      <p:cxnSp>
        <p:nvCxnSpPr>
          <p:cNvPr id="57" name="Connecteur droit 56">
            <a:extLst>
              <a:ext uri="{FF2B5EF4-FFF2-40B4-BE49-F238E27FC236}">
                <a16:creationId xmlns:a16="http://schemas.microsoft.com/office/drawing/2014/main" id="{DD2B1B8D-DDE1-5346-BDA1-01B8C1DB16CB}"/>
              </a:ext>
            </a:extLst>
          </p:cNvPr>
          <p:cNvCxnSpPr/>
          <p:nvPr/>
        </p:nvCxnSpPr>
        <p:spPr>
          <a:xfrm>
            <a:off x="4415536" y="6541340"/>
            <a:ext cx="2004397" cy="0"/>
          </a:xfrm>
          <a:prstGeom prst="line">
            <a:avLst/>
          </a:prstGeom>
          <a:ln w="28575">
            <a:solidFill>
              <a:srgbClr val="284296"/>
            </a:solidFill>
            <a:prstDash val="sysDot"/>
          </a:ln>
        </p:spPr>
        <p:style>
          <a:lnRef idx="1">
            <a:schemeClr val="accent1"/>
          </a:lnRef>
          <a:fillRef idx="0">
            <a:schemeClr val="accent1"/>
          </a:fillRef>
          <a:effectRef idx="0">
            <a:schemeClr val="accent1"/>
          </a:effectRef>
          <a:fontRef idx="minor">
            <a:schemeClr val="tx1"/>
          </a:fontRef>
        </p:style>
      </p:cxnSp>
      <p:sp>
        <p:nvSpPr>
          <p:cNvPr id="58" name="object 47">
            <a:extLst>
              <a:ext uri="{FF2B5EF4-FFF2-40B4-BE49-F238E27FC236}">
                <a16:creationId xmlns:a16="http://schemas.microsoft.com/office/drawing/2014/main" id="{E557D41C-7AAC-BB4E-B452-5DDD90633107}"/>
              </a:ext>
            </a:extLst>
          </p:cNvPr>
          <p:cNvSpPr txBox="1"/>
          <p:nvPr/>
        </p:nvSpPr>
        <p:spPr>
          <a:xfrm>
            <a:off x="4392795" y="6739812"/>
            <a:ext cx="693102" cy="153888"/>
          </a:xfrm>
          <a:prstGeom prst="rect">
            <a:avLst/>
          </a:prstGeom>
        </p:spPr>
        <p:txBody>
          <a:bodyPr vert="horz" wrap="square" lIns="0" tIns="0" rIns="0" bIns="0" rtlCol="0">
            <a:spAutoFit/>
          </a:bodyPr>
          <a:lstStyle/>
          <a:p>
            <a:pPr marL="12699" algn="r"/>
            <a:r>
              <a:rPr lang="fr-FR" sz="1000" b="1" dirty="0">
                <a:solidFill>
                  <a:srgbClr val="231F20"/>
                </a:solidFill>
                <a:cs typeface="Proxima Nova Rg"/>
              </a:rPr>
              <a:t>ALLEMAND</a:t>
            </a:r>
            <a:endParaRPr sz="1000" dirty="0">
              <a:cs typeface="Proxima Nova Rg"/>
            </a:endParaRPr>
          </a:p>
        </p:txBody>
      </p:sp>
      <p:sp>
        <p:nvSpPr>
          <p:cNvPr id="59" name="object 48">
            <a:extLst>
              <a:ext uri="{FF2B5EF4-FFF2-40B4-BE49-F238E27FC236}">
                <a16:creationId xmlns:a16="http://schemas.microsoft.com/office/drawing/2014/main" id="{FF9B9E9E-1BE1-CF4A-A818-DEEC6B79589A}"/>
              </a:ext>
            </a:extLst>
          </p:cNvPr>
          <p:cNvSpPr txBox="1"/>
          <p:nvPr/>
        </p:nvSpPr>
        <p:spPr>
          <a:xfrm>
            <a:off x="4503086" y="7019170"/>
            <a:ext cx="606301" cy="153888"/>
          </a:xfrm>
          <a:prstGeom prst="rect">
            <a:avLst/>
          </a:prstGeom>
        </p:spPr>
        <p:txBody>
          <a:bodyPr vert="horz" wrap="square" lIns="0" tIns="0" rIns="0" bIns="0" rtlCol="0">
            <a:spAutoFit/>
          </a:bodyPr>
          <a:lstStyle/>
          <a:p>
            <a:pPr marL="12699" algn="r"/>
            <a:r>
              <a:rPr lang="fr-FR" sz="1000" b="1" dirty="0">
                <a:solidFill>
                  <a:srgbClr val="231F20"/>
                </a:solidFill>
                <a:cs typeface="Proxima Nova Rg"/>
              </a:rPr>
              <a:t>ANGLAIS</a:t>
            </a:r>
            <a:endParaRPr sz="1000" dirty="0">
              <a:cs typeface="Proxima Nova Rg"/>
            </a:endParaRPr>
          </a:p>
        </p:txBody>
      </p:sp>
      <p:sp>
        <p:nvSpPr>
          <p:cNvPr id="60" name="object 59">
            <a:extLst>
              <a:ext uri="{FF2B5EF4-FFF2-40B4-BE49-F238E27FC236}">
                <a16:creationId xmlns:a16="http://schemas.microsoft.com/office/drawing/2014/main" id="{28E13CE3-0B12-B949-AA34-6852A9F3303D}"/>
              </a:ext>
            </a:extLst>
          </p:cNvPr>
          <p:cNvSpPr txBox="1"/>
          <p:nvPr/>
        </p:nvSpPr>
        <p:spPr>
          <a:xfrm>
            <a:off x="4545327" y="7290971"/>
            <a:ext cx="557830" cy="153888"/>
          </a:xfrm>
          <a:prstGeom prst="rect">
            <a:avLst/>
          </a:prstGeom>
        </p:spPr>
        <p:txBody>
          <a:bodyPr vert="horz" wrap="square" lIns="0" tIns="0" rIns="0" bIns="0" rtlCol="0">
            <a:spAutoFit/>
          </a:bodyPr>
          <a:lstStyle/>
          <a:p>
            <a:pPr marL="12699" algn="r"/>
            <a:r>
              <a:rPr lang="fr-FR" sz="1000" b="1" dirty="0">
                <a:solidFill>
                  <a:srgbClr val="231F20"/>
                </a:solidFill>
                <a:cs typeface="Proxima Nova Rg"/>
              </a:rPr>
              <a:t>ITALIEN</a:t>
            </a:r>
            <a:endParaRPr sz="1000" dirty="0">
              <a:cs typeface="Proxima Nova Rg"/>
            </a:endParaRPr>
          </a:p>
        </p:txBody>
      </p:sp>
      <p:sp>
        <p:nvSpPr>
          <p:cNvPr id="61" name="Rectangle 60">
            <a:extLst>
              <a:ext uri="{FF2B5EF4-FFF2-40B4-BE49-F238E27FC236}">
                <a16:creationId xmlns:a16="http://schemas.microsoft.com/office/drawing/2014/main" id="{C86AF1A2-55CA-4B42-9CCD-08979370B932}"/>
              </a:ext>
            </a:extLst>
          </p:cNvPr>
          <p:cNvSpPr/>
          <p:nvPr/>
        </p:nvSpPr>
        <p:spPr>
          <a:xfrm>
            <a:off x="5268912" y="5148527"/>
            <a:ext cx="1100494" cy="141108"/>
          </a:xfrm>
          <a:prstGeom prst="rect">
            <a:avLst/>
          </a:prstGeom>
          <a:solidFill>
            <a:srgbClr val="58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a:extLst>
              <a:ext uri="{FF2B5EF4-FFF2-40B4-BE49-F238E27FC236}">
                <a16:creationId xmlns:a16="http://schemas.microsoft.com/office/drawing/2014/main" id="{7044A08E-395F-964A-B644-CF060D406D93}"/>
              </a:ext>
            </a:extLst>
          </p:cNvPr>
          <p:cNvSpPr/>
          <p:nvPr/>
        </p:nvSpPr>
        <p:spPr>
          <a:xfrm>
            <a:off x="5268912" y="5434958"/>
            <a:ext cx="962626" cy="142909"/>
          </a:xfrm>
          <a:prstGeom prst="rect">
            <a:avLst/>
          </a:prstGeom>
          <a:solidFill>
            <a:srgbClr val="58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a:extLst>
              <a:ext uri="{FF2B5EF4-FFF2-40B4-BE49-F238E27FC236}">
                <a16:creationId xmlns:a16="http://schemas.microsoft.com/office/drawing/2014/main" id="{37A2AB5A-9652-954E-BA05-FBB1D5817C52}"/>
              </a:ext>
            </a:extLst>
          </p:cNvPr>
          <p:cNvSpPr/>
          <p:nvPr/>
        </p:nvSpPr>
        <p:spPr>
          <a:xfrm>
            <a:off x="5268912" y="5710797"/>
            <a:ext cx="1100494" cy="141108"/>
          </a:xfrm>
          <a:prstGeom prst="rect">
            <a:avLst/>
          </a:prstGeom>
          <a:solidFill>
            <a:srgbClr val="58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a:extLst>
              <a:ext uri="{FF2B5EF4-FFF2-40B4-BE49-F238E27FC236}">
                <a16:creationId xmlns:a16="http://schemas.microsoft.com/office/drawing/2014/main" id="{38CDD07E-0B5D-F94B-BCD0-EAE6F80F960D}"/>
              </a:ext>
            </a:extLst>
          </p:cNvPr>
          <p:cNvSpPr/>
          <p:nvPr/>
        </p:nvSpPr>
        <p:spPr>
          <a:xfrm>
            <a:off x="5243488" y="6732087"/>
            <a:ext cx="1100494" cy="141108"/>
          </a:xfrm>
          <a:prstGeom prst="rect">
            <a:avLst/>
          </a:prstGeom>
          <a:solidFill>
            <a:srgbClr val="58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Rectangle 64">
            <a:extLst>
              <a:ext uri="{FF2B5EF4-FFF2-40B4-BE49-F238E27FC236}">
                <a16:creationId xmlns:a16="http://schemas.microsoft.com/office/drawing/2014/main" id="{6146F798-DCD4-A647-9E9C-83F400700494}"/>
              </a:ext>
            </a:extLst>
          </p:cNvPr>
          <p:cNvSpPr/>
          <p:nvPr/>
        </p:nvSpPr>
        <p:spPr>
          <a:xfrm>
            <a:off x="5243488" y="7018518"/>
            <a:ext cx="962626" cy="142909"/>
          </a:xfrm>
          <a:prstGeom prst="rect">
            <a:avLst/>
          </a:prstGeom>
          <a:solidFill>
            <a:srgbClr val="58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a:extLst>
              <a:ext uri="{FF2B5EF4-FFF2-40B4-BE49-F238E27FC236}">
                <a16:creationId xmlns:a16="http://schemas.microsoft.com/office/drawing/2014/main" id="{6397A00F-2444-9C42-BF05-EC49A2642ADB}"/>
              </a:ext>
            </a:extLst>
          </p:cNvPr>
          <p:cNvSpPr/>
          <p:nvPr/>
        </p:nvSpPr>
        <p:spPr>
          <a:xfrm>
            <a:off x="5243488" y="7294357"/>
            <a:ext cx="1100494" cy="141108"/>
          </a:xfrm>
          <a:prstGeom prst="rect">
            <a:avLst/>
          </a:prstGeom>
          <a:solidFill>
            <a:srgbClr val="58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7" name="Connecteur droit 66">
            <a:extLst>
              <a:ext uri="{FF2B5EF4-FFF2-40B4-BE49-F238E27FC236}">
                <a16:creationId xmlns:a16="http://schemas.microsoft.com/office/drawing/2014/main" id="{4AC16278-2ADF-B744-9051-25F1B0FFE200}"/>
              </a:ext>
            </a:extLst>
          </p:cNvPr>
          <p:cNvCxnSpPr>
            <a:cxnSpLocks/>
          </p:cNvCxnSpPr>
          <p:nvPr/>
        </p:nvCxnSpPr>
        <p:spPr>
          <a:xfrm>
            <a:off x="449118" y="943707"/>
            <a:ext cx="1862282" cy="0"/>
          </a:xfrm>
          <a:prstGeom prst="line">
            <a:avLst/>
          </a:prstGeom>
          <a:ln w="28575">
            <a:solidFill>
              <a:srgbClr val="284296"/>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404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8645443-5F16-9244-A209-BAE520965B81}"/>
              </a:ext>
            </a:extLst>
          </p:cNvPr>
          <p:cNvSpPr>
            <a:spLocks noGrp="1"/>
          </p:cNvSpPr>
          <p:nvPr>
            <p:ph idx="1"/>
          </p:nvPr>
        </p:nvSpPr>
        <p:spPr>
          <a:xfrm>
            <a:off x="327825" y="723048"/>
            <a:ext cx="6320682" cy="8041875"/>
          </a:xfrm>
        </p:spPr>
        <p:txBody>
          <a:bodyPr>
            <a:normAutofit fontScale="77500" lnSpcReduction="20000"/>
          </a:bodyPr>
          <a:lstStyle/>
          <a:p>
            <a:pPr marL="0" indent="0">
              <a:buNone/>
            </a:pPr>
            <a:endParaRPr lang="fr-FR" dirty="0"/>
          </a:p>
          <a:p>
            <a:pPr marL="0" indent="0">
              <a:buNone/>
            </a:pPr>
            <a:r>
              <a:rPr lang="es-ES" b="1" dirty="0"/>
              <a:t>Cher </a:t>
            </a:r>
            <a:r>
              <a:rPr lang="es-ES" b="1" dirty="0" err="1"/>
              <a:t>candidat</a:t>
            </a:r>
            <a:r>
              <a:rPr lang="es-ES" b="1" dirty="0"/>
              <a:t>,</a:t>
            </a:r>
          </a:p>
          <a:p>
            <a:pPr marL="0" indent="0">
              <a:buNone/>
            </a:pPr>
            <a:endParaRPr lang="es-ES" dirty="0"/>
          </a:p>
          <a:p>
            <a:pPr marL="0" indent="0">
              <a:buNone/>
            </a:pPr>
            <a:r>
              <a:rPr lang="fr-FR" dirty="0"/>
              <a:t>Merci d'avoir téléchargé ce modèle depuis notre site Web. Nous espérons que cela vous aidera à créer votre CV. Prenez le temps de rédiger votre CV avec soin, car il décrit votre parcours professionnel et votre personnalité.</a:t>
            </a:r>
          </a:p>
          <a:p>
            <a:pPr marL="0" indent="0">
              <a:buNone/>
            </a:pPr>
            <a:endParaRPr lang="es-ES" dirty="0"/>
          </a:p>
          <a:p>
            <a:pPr marL="0" indent="0">
              <a:buNone/>
            </a:pPr>
            <a:r>
              <a:rPr lang="fr-FR" dirty="0"/>
              <a:t>N'oubliez pas qu'une bonne candidature est une candidature personnalisée ! Si vous avez besoin d'autres modèles de CV, n’hésitez pas à retourner sur notre site Web: </a:t>
            </a:r>
            <a:r>
              <a:rPr lang="fr-FR" dirty="0">
                <a:hlinkClick r:id="rId2"/>
              </a:rPr>
              <a:t>HTTPS://WWW.EXEMPLEDECV.COM</a:t>
            </a:r>
            <a:r>
              <a:rPr lang="fr-FR" dirty="0"/>
              <a:t> </a:t>
            </a:r>
          </a:p>
          <a:p>
            <a:pPr marL="0" indent="0">
              <a:buNone/>
            </a:pPr>
            <a:r>
              <a:rPr lang="fr-FR" dirty="0"/>
              <a:t>---</a:t>
            </a:r>
          </a:p>
          <a:p>
            <a:pPr marL="0" indent="0">
              <a:buNone/>
            </a:pPr>
            <a:endParaRPr lang="fr-FR" dirty="0"/>
          </a:p>
          <a:p>
            <a:pPr marL="0" indent="0">
              <a:buNone/>
            </a:pPr>
            <a:r>
              <a:rPr lang="fr-FR" b="1" dirty="0"/>
              <a:t>Copyright EXEMPLEDECV.COM</a:t>
            </a:r>
          </a:p>
          <a:p>
            <a:pPr marL="0" indent="0">
              <a:buNone/>
            </a:pPr>
            <a:endParaRPr lang="fr-FR" dirty="0"/>
          </a:p>
          <a:p>
            <a:pPr marL="0" indent="0">
              <a:buNone/>
            </a:pPr>
            <a:r>
              <a:rPr lang="fr-FR" dirty="0"/>
              <a:t>Les contenus publiés sur notre site (modèles de CV, modèles de lettres, articles, etc.) sont la propriété de </a:t>
            </a:r>
            <a:r>
              <a:rPr lang="fr-FR" dirty="0" err="1"/>
              <a:t>EXEMPLEDECV.com</a:t>
            </a:r>
            <a:endParaRPr lang="fr-FR" dirty="0"/>
          </a:p>
          <a:p>
            <a:pPr marL="0" indent="0">
              <a:buNone/>
            </a:pPr>
            <a:endParaRPr lang="fr-FR" dirty="0"/>
          </a:p>
          <a:p>
            <a:pPr marL="0" indent="0">
              <a:buNone/>
            </a:pPr>
            <a:r>
              <a:rPr lang="fr-FR" b="1" dirty="0">
                <a:solidFill>
                  <a:srgbClr val="00B050"/>
                </a:solidFill>
              </a:rPr>
              <a:t>O</a:t>
            </a:r>
            <a:r>
              <a:rPr lang="fr-FR" dirty="0"/>
              <a:t>     Leur utilisation est limitée à un usage strictement personnel.</a:t>
            </a:r>
          </a:p>
          <a:p>
            <a:pPr marL="0" indent="0">
              <a:buNone/>
            </a:pPr>
            <a:r>
              <a:rPr lang="fr-FR" b="1" dirty="0">
                <a:solidFill>
                  <a:srgbClr val="FF0000"/>
                </a:solidFill>
              </a:rPr>
              <a:t>X</a:t>
            </a:r>
            <a:r>
              <a:rPr lang="fr-FR" dirty="0"/>
              <a:t> 	Il est interdit de les diffuser, de les publier ou de les redistribuer sans notre accord.</a:t>
            </a:r>
            <a:endParaRPr lang="es-ES" dirty="0"/>
          </a:p>
          <a:p>
            <a:pPr marL="0" indent="0">
              <a:buNone/>
            </a:pPr>
            <a:r>
              <a:rPr lang="fr-FR" b="1" dirty="0">
                <a:solidFill>
                  <a:srgbClr val="FF0000"/>
                </a:solidFill>
              </a:rPr>
              <a:t>X</a:t>
            </a:r>
            <a:r>
              <a:rPr lang="fr-FR" dirty="0"/>
              <a:t>     Il est également interdit de donner accès au lien de téléchargement ou au lien d'édition.</a:t>
            </a:r>
          </a:p>
          <a:p>
            <a:pPr marL="0" indent="0">
              <a:buNone/>
            </a:pPr>
            <a:endParaRPr lang="es-ES" dirty="0"/>
          </a:p>
          <a:p>
            <a:pPr marL="0" indent="0">
              <a:buNone/>
            </a:pPr>
            <a:r>
              <a:rPr lang="fr-FR" dirty="0"/>
              <a:t>Contenu présenté dans 180 pays devant un huissier de justice. Reproduction strictement interdite, même partielle. Limité à un usage strictement personnel.</a:t>
            </a:r>
          </a:p>
          <a:p>
            <a:pPr marL="0" indent="0">
              <a:buNone/>
            </a:pPr>
            <a:r>
              <a:rPr lang="fr-FR" dirty="0"/>
              <a:t>---</a:t>
            </a:r>
          </a:p>
          <a:p>
            <a:pPr marL="0" indent="0">
              <a:buNone/>
            </a:pPr>
            <a:endParaRPr lang="fr-FR" dirty="0"/>
          </a:p>
          <a:p>
            <a:pPr marL="0" indent="0">
              <a:buNone/>
            </a:pPr>
            <a:r>
              <a:rPr lang="fr-FR" dirty="0">
                <a:solidFill>
                  <a:schemeClr val="bg1">
                    <a:lumMod val="65000"/>
                  </a:schemeClr>
                </a:solidFill>
              </a:rPr>
              <a:t>Les modèles disponibles sur notre site Web sont fournis «tels quels» et sans garantie.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112594678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TotalTime>
  <Words>546</Words>
  <Application>Microsoft Macintosh PowerPoint</Application>
  <PresentationFormat>Format A4 (210 x 297 mm)</PresentationFormat>
  <Paragraphs>50</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Calibri</vt:lpstr>
      <vt:lpstr>Calibri Light</vt:lpstr>
      <vt:lpstr>Thème Office</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 50</dc:title>
  <dc:subject/>
  <dc:creator>www.exempledecv.com</dc:creator>
  <cp:keywords/>
  <dc:description/>
  <cp:lastModifiedBy>Axel Maille</cp:lastModifiedBy>
  <cp:revision>28</cp:revision>
  <dcterms:created xsi:type="dcterms:W3CDTF">2016-07-28T13:32:31Z</dcterms:created>
  <dcterms:modified xsi:type="dcterms:W3CDTF">2021-01-21T17:05:46Z</dcterms:modified>
  <cp:category/>
</cp:coreProperties>
</file>